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698" r:id="rId4"/>
  </p:sldMasterIdLst>
  <p:notesMasterIdLst>
    <p:notesMasterId r:id="rId60"/>
  </p:notesMasterIdLst>
  <p:sldIdLst>
    <p:sldId id="257" r:id="rId5"/>
    <p:sldId id="272" r:id="rId6"/>
    <p:sldId id="275" r:id="rId7"/>
    <p:sldId id="262" r:id="rId8"/>
    <p:sldId id="259" r:id="rId9"/>
    <p:sldId id="260" r:id="rId10"/>
    <p:sldId id="261" r:id="rId11"/>
    <p:sldId id="263" r:id="rId12"/>
    <p:sldId id="264" r:id="rId13"/>
    <p:sldId id="265" r:id="rId14"/>
    <p:sldId id="270" r:id="rId15"/>
    <p:sldId id="271" r:id="rId16"/>
    <p:sldId id="278" r:id="rId17"/>
    <p:sldId id="274" r:id="rId18"/>
    <p:sldId id="277" r:id="rId19"/>
    <p:sldId id="279" r:id="rId20"/>
    <p:sldId id="281" r:id="rId21"/>
    <p:sldId id="316" r:id="rId22"/>
    <p:sldId id="532" r:id="rId23"/>
    <p:sldId id="598" r:id="rId24"/>
    <p:sldId id="587" r:id="rId25"/>
    <p:sldId id="591" r:id="rId26"/>
    <p:sldId id="592" r:id="rId27"/>
    <p:sldId id="593" r:id="rId28"/>
    <p:sldId id="594" r:id="rId29"/>
    <p:sldId id="595" r:id="rId30"/>
    <p:sldId id="596" r:id="rId31"/>
    <p:sldId id="597" r:id="rId32"/>
    <p:sldId id="584" r:id="rId33"/>
    <p:sldId id="586" r:id="rId34"/>
    <p:sldId id="585" r:id="rId35"/>
    <p:sldId id="338" r:id="rId36"/>
    <p:sldId id="336" r:id="rId37"/>
    <p:sldId id="342" r:id="rId38"/>
    <p:sldId id="343" r:id="rId39"/>
    <p:sldId id="339" r:id="rId40"/>
    <p:sldId id="344" r:id="rId41"/>
    <p:sldId id="341" r:id="rId42"/>
    <p:sldId id="345" r:id="rId43"/>
    <p:sldId id="346" r:id="rId44"/>
    <p:sldId id="349" r:id="rId45"/>
    <p:sldId id="350" r:id="rId46"/>
    <p:sldId id="599" r:id="rId47"/>
    <p:sldId id="347" r:id="rId48"/>
    <p:sldId id="256" r:id="rId49"/>
    <p:sldId id="258" r:id="rId50"/>
    <p:sldId id="600" r:id="rId51"/>
    <p:sldId id="601" r:id="rId52"/>
    <p:sldId id="602" r:id="rId53"/>
    <p:sldId id="603" r:id="rId54"/>
    <p:sldId id="604" r:id="rId55"/>
    <p:sldId id="605" r:id="rId56"/>
    <p:sldId id="606" r:id="rId57"/>
    <p:sldId id="266" r:id="rId58"/>
    <p:sldId id="60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06" y="-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67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A8D48-5EBE-47E9-A2A3-A5AB159428C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7C448C6A-EF9E-445C-9D0C-EBC230A568D3}">
      <dgm:prSet custT="1"/>
      <dgm:spPr/>
      <dgm:t>
        <a:bodyPr/>
        <a:lstStyle/>
        <a:p>
          <a:r>
            <a:rPr lang="en-US" sz="1400" b="1" dirty="0"/>
            <a:t>Background: </a:t>
          </a:r>
          <a:r>
            <a:rPr lang="en-US" sz="1400" dirty="0"/>
            <a:t>“What’s going on in your life?”</a:t>
          </a:r>
        </a:p>
      </dgm:t>
    </dgm:pt>
    <dgm:pt modelId="{9BD38B8F-2ECA-4B45-A704-4824EE04CC29}" type="parTrans" cxnId="{D2EAA6CB-B73A-4FB6-9F89-5882617A63A5}">
      <dgm:prSet/>
      <dgm:spPr/>
      <dgm:t>
        <a:bodyPr/>
        <a:lstStyle/>
        <a:p>
          <a:endParaRPr lang="en-US"/>
        </a:p>
      </dgm:t>
    </dgm:pt>
    <dgm:pt modelId="{9587353F-67C3-43BE-92A6-8547DEA496CA}" type="sibTrans" cxnId="{D2EAA6CB-B73A-4FB6-9F89-5882617A63A5}">
      <dgm:prSet/>
      <dgm:spPr/>
      <dgm:t>
        <a:bodyPr/>
        <a:lstStyle/>
        <a:p>
          <a:endParaRPr lang="en-US"/>
        </a:p>
      </dgm:t>
    </dgm:pt>
    <dgm:pt modelId="{71311241-4CD8-4CAA-8939-B9664B7D3FE9}">
      <dgm:prSet custT="1"/>
      <dgm:spPr/>
      <dgm:t>
        <a:bodyPr/>
        <a:lstStyle/>
        <a:p>
          <a:r>
            <a:rPr lang="en-US" sz="1400" b="1" dirty="0"/>
            <a:t>Affect</a:t>
          </a:r>
          <a:r>
            <a:rPr lang="en-US" sz="1400" dirty="0"/>
            <a:t>: “How does that make you feel?” or </a:t>
          </a:r>
          <a:r>
            <a:rPr lang="en-US" sz="1400" i="1" dirty="0"/>
            <a:t>“</a:t>
          </a:r>
          <a:r>
            <a:rPr lang="en-US" sz="1400" dirty="0"/>
            <a:t>How has that affected you”</a:t>
          </a:r>
          <a:r>
            <a:rPr lang="en-HK" sz="1400" dirty="0"/>
            <a:t> </a:t>
          </a:r>
          <a:endParaRPr lang="en-US" sz="1400" dirty="0"/>
        </a:p>
      </dgm:t>
    </dgm:pt>
    <dgm:pt modelId="{D29A06A7-DB26-4BF7-B9AC-6A079BD55021}" type="parTrans" cxnId="{C23855B8-23A4-43AA-BA8D-F75CC5F13C95}">
      <dgm:prSet/>
      <dgm:spPr/>
      <dgm:t>
        <a:bodyPr/>
        <a:lstStyle/>
        <a:p>
          <a:endParaRPr lang="en-US"/>
        </a:p>
      </dgm:t>
    </dgm:pt>
    <dgm:pt modelId="{F6C3AE3B-6277-42E3-B499-A54E97059274}" type="sibTrans" cxnId="{C23855B8-23A4-43AA-BA8D-F75CC5F13C95}">
      <dgm:prSet/>
      <dgm:spPr/>
      <dgm:t>
        <a:bodyPr/>
        <a:lstStyle/>
        <a:p>
          <a:endParaRPr lang="en-US"/>
        </a:p>
      </dgm:t>
    </dgm:pt>
    <dgm:pt modelId="{CFA1AC1D-DCBD-4FB1-9A5F-AB72C84C5729}">
      <dgm:prSet custT="1"/>
      <dgm:spPr/>
      <dgm:t>
        <a:bodyPr/>
        <a:lstStyle/>
        <a:p>
          <a:r>
            <a:rPr lang="en-US" sz="1400" b="1" dirty="0"/>
            <a:t>Trouble</a:t>
          </a:r>
          <a:r>
            <a:rPr lang="en-US" sz="1400" dirty="0"/>
            <a:t>: “what troubles you about this?”</a:t>
          </a:r>
        </a:p>
      </dgm:t>
    </dgm:pt>
    <dgm:pt modelId="{DC7C6DCF-DB3E-4451-A57F-17B5B5437EED}" type="parTrans" cxnId="{B928A69F-5343-40E5-8CF1-CA6F8AE61BAE}">
      <dgm:prSet/>
      <dgm:spPr/>
      <dgm:t>
        <a:bodyPr/>
        <a:lstStyle/>
        <a:p>
          <a:endParaRPr lang="en-US"/>
        </a:p>
      </dgm:t>
    </dgm:pt>
    <dgm:pt modelId="{28F4533E-676E-4051-B43A-3B442D10D510}" type="sibTrans" cxnId="{B928A69F-5343-40E5-8CF1-CA6F8AE61BAE}">
      <dgm:prSet/>
      <dgm:spPr/>
      <dgm:t>
        <a:bodyPr/>
        <a:lstStyle/>
        <a:p>
          <a:endParaRPr lang="en-US"/>
        </a:p>
      </dgm:t>
    </dgm:pt>
    <dgm:pt modelId="{4E9C7FB9-EFDF-4E8E-8547-34A7E730D4CB}">
      <dgm:prSet custT="1"/>
      <dgm:spPr/>
      <dgm:t>
        <a:bodyPr/>
        <a:lstStyle/>
        <a:p>
          <a:r>
            <a:rPr lang="en-US" sz="1400" b="1" dirty="0"/>
            <a:t>Handling</a:t>
          </a:r>
          <a:r>
            <a:rPr lang="en-US" sz="1400" dirty="0"/>
            <a:t> “</a:t>
          </a:r>
          <a:r>
            <a:rPr lang="en-GB" sz="1400" dirty="0"/>
            <a:t>how are you handling that?”</a:t>
          </a:r>
          <a:endParaRPr lang="en-US" sz="1400" dirty="0"/>
        </a:p>
      </dgm:t>
    </dgm:pt>
    <dgm:pt modelId="{AD2CF5D9-A4B3-4A61-BF29-958A34A5913A}" type="parTrans" cxnId="{79F479A3-53F9-46E9-ABD3-E6B396DC0DBE}">
      <dgm:prSet/>
      <dgm:spPr/>
      <dgm:t>
        <a:bodyPr/>
        <a:lstStyle/>
        <a:p>
          <a:endParaRPr lang="en-US"/>
        </a:p>
      </dgm:t>
    </dgm:pt>
    <dgm:pt modelId="{12478DDA-0192-4D02-B1EF-B40F5DAF2B3F}" type="sibTrans" cxnId="{79F479A3-53F9-46E9-ABD3-E6B396DC0DBE}">
      <dgm:prSet/>
      <dgm:spPr/>
      <dgm:t>
        <a:bodyPr/>
        <a:lstStyle/>
        <a:p>
          <a:endParaRPr lang="en-US"/>
        </a:p>
      </dgm:t>
    </dgm:pt>
    <dgm:pt modelId="{122AAA6D-F6CC-40A3-BA30-1F3DC28A7DF2}">
      <dgm:prSet custT="1"/>
      <dgm:spPr/>
      <dgm:t>
        <a:bodyPr/>
        <a:lstStyle/>
        <a:p>
          <a:r>
            <a:rPr lang="en-US" sz="1400" b="1" dirty="0"/>
            <a:t>Empathy</a:t>
          </a:r>
          <a:r>
            <a:rPr lang="en-US" sz="1400" dirty="0"/>
            <a:t> “I imagine that could be / may be difficult” or  “You seem to be going through a lot”</a:t>
          </a:r>
          <a:r>
            <a:rPr lang="en-HK" sz="1400" dirty="0"/>
            <a:t> </a:t>
          </a:r>
          <a:endParaRPr lang="en-US" sz="1400" dirty="0"/>
        </a:p>
      </dgm:t>
    </dgm:pt>
    <dgm:pt modelId="{3F56B301-DE9E-48C8-9F8C-F529081EBF78}" type="parTrans" cxnId="{C99895CE-07FF-4677-AD91-161F1C4B02D6}">
      <dgm:prSet/>
      <dgm:spPr/>
      <dgm:t>
        <a:bodyPr/>
        <a:lstStyle/>
        <a:p>
          <a:endParaRPr lang="en-US"/>
        </a:p>
      </dgm:t>
    </dgm:pt>
    <dgm:pt modelId="{D3E1D2BA-1DEF-4499-ABA6-EDCA039FF697}" type="sibTrans" cxnId="{C99895CE-07FF-4677-AD91-161F1C4B02D6}">
      <dgm:prSet/>
      <dgm:spPr/>
      <dgm:t>
        <a:bodyPr/>
        <a:lstStyle/>
        <a:p>
          <a:endParaRPr lang="en-US"/>
        </a:p>
      </dgm:t>
    </dgm:pt>
    <dgm:pt modelId="{3DCD6595-E46E-EF40-A3CE-1E16A096C11D}" type="pres">
      <dgm:prSet presAssocID="{DBCA8D48-5EBE-47E9-A2A3-A5AB159428CD}" presName="outerComposite" presStyleCnt="0">
        <dgm:presLayoutVars>
          <dgm:chMax val="5"/>
          <dgm:dir/>
          <dgm:resizeHandles val="exact"/>
        </dgm:presLayoutVars>
      </dgm:prSet>
      <dgm:spPr/>
      <dgm:t>
        <a:bodyPr/>
        <a:lstStyle/>
        <a:p>
          <a:endParaRPr lang="en-AU"/>
        </a:p>
      </dgm:t>
    </dgm:pt>
    <dgm:pt modelId="{63B4EA93-1B44-1C49-BC28-F16A9C6818E9}" type="pres">
      <dgm:prSet presAssocID="{DBCA8D48-5EBE-47E9-A2A3-A5AB159428CD}" presName="dummyMaxCanvas" presStyleCnt="0">
        <dgm:presLayoutVars/>
      </dgm:prSet>
      <dgm:spPr/>
    </dgm:pt>
    <dgm:pt modelId="{C530E5C4-E4C2-9B45-9D2E-80DADB2B4CAE}" type="pres">
      <dgm:prSet presAssocID="{DBCA8D48-5EBE-47E9-A2A3-A5AB159428CD}" presName="FiveNodes_1" presStyleLbl="node1" presStyleIdx="0" presStyleCnt="5" custLinFactNeighborX="2143" custLinFactNeighborY="-43875">
        <dgm:presLayoutVars>
          <dgm:bulletEnabled val="1"/>
        </dgm:presLayoutVars>
      </dgm:prSet>
      <dgm:spPr/>
      <dgm:t>
        <a:bodyPr/>
        <a:lstStyle/>
        <a:p>
          <a:endParaRPr lang="en-AU"/>
        </a:p>
      </dgm:t>
    </dgm:pt>
    <dgm:pt modelId="{C932E401-1CB4-7346-A82B-D99A994B5912}" type="pres">
      <dgm:prSet presAssocID="{DBCA8D48-5EBE-47E9-A2A3-A5AB159428CD}" presName="FiveNodes_2" presStyleLbl="node1" presStyleIdx="1" presStyleCnt="5">
        <dgm:presLayoutVars>
          <dgm:bulletEnabled val="1"/>
        </dgm:presLayoutVars>
      </dgm:prSet>
      <dgm:spPr/>
      <dgm:t>
        <a:bodyPr/>
        <a:lstStyle/>
        <a:p>
          <a:endParaRPr lang="en-AU"/>
        </a:p>
      </dgm:t>
    </dgm:pt>
    <dgm:pt modelId="{2B36B110-5EFE-474F-9D36-F4D47AEFB88E}" type="pres">
      <dgm:prSet presAssocID="{DBCA8D48-5EBE-47E9-A2A3-A5AB159428CD}" presName="FiveNodes_3" presStyleLbl="node1" presStyleIdx="2" presStyleCnt="5">
        <dgm:presLayoutVars>
          <dgm:bulletEnabled val="1"/>
        </dgm:presLayoutVars>
      </dgm:prSet>
      <dgm:spPr/>
      <dgm:t>
        <a:bodyPr/>
        <a:lstStyle/>
        <a:p>
          <a:endParaRPr lang="en-AU"/>
        </a:p>
      </dgm:t>
    </dgm:pt>
    <dgm:pt modelId="{BE501012-BD8B-C64B-BBEA-2AB18589932F}" type="pres">
      <dgm:prSet presAssocID="{DBCA8D48-5EBE-47E9-A2A3-A5AB159428CD}" presName="FiveNodes_4" presStyleLbl="node1" presStyleIdx="3" presStyleCnt="5" custLinFactNeighborX="351" custLinFactNeighborY="4255">
        <dgm:presLayoutVars>
          <dgm:bulletEnabled val="1"/>
        </dgm:presLayoutVars>
      </dgm:prSet>
      <dgm:spPr/>
      <dgm:t>
        <a:bodyPr/>
        <a:lstStyle/>
        <a:p>
          <a:endParaRPr lang="en-AU"/>
        </a:p>
      </dgm:t>
    </dgm:pt>
    <dgm:pt modelId="{415E6027-B844-3243-A298-4C57661E0B48}" type="pres">
      <dgm:prSet presAssocID="{DBCA8D48-5EBE-47E9-A2A3-A5AB159428CD}" presName="FiveNodes_5" presStyleLbl="node1" presStyleIdx="4" presStyleCnt="5">
        <dgm:presLayoutVars>
          <dgm:bulletEnabled val="1"/>
        </dgm:presLayoutVars>
      </dgm:prSet>
      <dgm:spPr/>
      <dgm:t>
        <a:bodyPr/>
        <a:lstStyle/>
        <a:p>
          <a:endParaRPr lang="en-AU"/>
        </a:p>
      </dgm:t>
    </dgm:pt>
    <dgm:pt modelId="{9E347327-CAC2-134E-B3B6-B659A3D9DDAC}" type="pres">
      <dgm:prSet presAssocID="{DBCA8D48-5EBE-47E9-A2A3-A5AB159428CD}" presName="FiveConn_1-2" presStyleLbl="fgAccFollowNode1" presStyleIdx="0" presStyleCnt="4">
        <dgm:presLayoutVars>
          <dgm:bulletEnabled val="1"/>
        </dgm:presLayoutVars>
      </dgm:prSet>
      <dgm:spPr/>
      <dgm:t>
        <a:bodyPr/>
        <a:lstStyle/>
        <a:p>
          <a:endParaRPr lang="en-AU"/>
        </a:p>
      </dgm:t>
    </dgm:pt>
    <dgm:pt modelId="{99E513E8-5CCE-964E-A174-571521C6CC45}" type="pres">
      <dgm:prSet presAssocID="{DBCA8D48-5EBE-47E9-A2A3-A5AB159428CD}" presName="FiveConn_2-3" presStyleLbl="fgAccFollowNode1" presStyleIdx="1" presStyleCnt="4">
        <dgm:presLayoutVars>
          <dgm:bulletEnabled val="1"/>
        </dgm:presLayoutVars>
      </dgm:prSet>
      <dgm:spPr/>
      <dgm:t>
        <a:bodyPr/>
        <a:lstStyle/>
        <a:p>
          <a:endParaRPr lang="en-AU"/>
        </a:p>
      </dgm:t>
    </dgm:pt>
    <dgm:pt modelId="{81A2C6CE-A862-F644-A4D8-D65C6FE37303}" type="pres">
      <dgm:prSet presAssocID="{DBCA8D48-5EBE-47E9-A2A3-A5AB159428CD}" presName="FiveConn_3-4" presStyleLbl="fgAccFollowNode1" presStyleIdx="2" presStyleCnt="4">
        <dgm:presLayoutVars>
          <dgm:bulletEnabled val="1"/>
        </dgm:presLayoutVars>
      </dgm:prSet>
      <dgm:spPr/>
      <dgm:t>
        <a:bodyPr/>
        <a:lstStyle/>
        <a:p>
          <a:endParaRPr lang="en-AU"/>
        </a:p>
      </dgm:t>
    </dgm:pt>
    <dgm:pt modelId="{5233329B-4D9B-684D-B053-A517E0AF2C0B}" type="pres">
      <dgm:prSet presAssocID="{DBCA8D48-5EBE-47E9-A2A3-A5AB159428CD}" presName="FiveConn_4-5" presStyleLbl="fgAccFollowNode1" presStyleIdx="3" presStyleCnt="4">
        <dgm:presLayoutVars>
          <dgm:bulletEnabled val="1"/>
        </dgm:presLayoutVars>
      </dgm:prSet>
      <dgm:spPr/>
      <dgm:t>
        <a:bodyPr/>
        <a:lstStyle/>
        <a:p>
          <a:endParaRPr lang="en-AU"/>
        </a:p>
      </dgm:t>
    </dgm:pt>
    <dgm:pt modelId="{B59D0F80-D733-A341-8231-952922DB085A}" type="pres">
      <dgm:prSet presAssocID="{DBCA8D48-5EBE-47E9-A2A3-A5AB159428CD}" presName="FiveNodes_1_text" presStyleLbl="node1" presStyleIdx="4" presStyleCnt="5">
        <dgm:presLayoutVars>
          <dgm:bulletEnabled val="1"/>
        </dgm:presLayoutVars>
      </dgm:prSet>
      <dgm:spPr/>
      <dgm:t>
        <a:bodyPr/>
        <a:lstStyle/>
        <a:p>
          <a:endParaRPr lang="en-AU"/>
        </a:p>
      </dgm:t>
    </dgm:pt>
    <dgm:pt modelId="{147F4F98-A8BF-F940-A6DE-A3D2AF5F0F94}" type="pres">
      <dgm:prSet presAssocID="{DBCA8D48-5EBE-47E9-A2A3-A5AB159428CD}" presName="FiveNodes_2_text" presStyleLbl="node1" presStyleIdx="4" presStyleCnt="5">
        <dgm:presLayoutVars>
          <dgm:bulletEnabled val="1"/>
        </dgm:presLayoutVars>
      </dgm:prSet>
      <dgm:spPr/>
      <dgm:t>
        <a:bodyPr/>
        <a:lstStyle/>
        <a:p>
          <a:endParaRPr lang="en-AU"/>
        </a:p>
      </dgm:t>
    </dgm:pt>
    <dgm:pt modelId="{93272D80-BA02-414E-A0B0-35B537AFB4E1}" type="pres">
      <dgm:prSet presAssocID="{DBCA8D48-5EBE-47E9-A2A3-A5AB159428CD}" presName="FiveNodes_3_text" presStyleLbl="node1" presStyleIdx="4" presStyleCnt="5">
        <dgm:presLayoutVars>
          <dgm:bulletEnabled val="1"/>
        </dgm:presLayoutVars>
      </dgm:prSet>
      <dgm:spPr/>
      <dgm:t>
        <a:bodyPr/>
        <a:lstStyle/>
        <a:p>
          <a:endParaRPr lang="en-AU"/>
        </a:p>
      </dgm:t>
    </dgm:pt>
    <dgm:pt modelId="{20B0A1E0-F9AB-DF4A-8A63-6F72D53460A1}" type="pres">
      <dgm:prSet presAssocID="{DBCA8D48-5EBE-47E9-A2A3-A5AB159428CD}" presName="FiveNodes_4_text" presStyleLbl="node1" presStyleIdx="4" presStyleCnt="5">
        <dgm:presLayoutVars>
          <dgm:bulletEnabled val="1"/>
        </dgm:presLayoutVars>
      </dgm:prSet>
      <dgm:spPr/>
      <dgm:t>
        <a:bodyPr/>
        <a:lstStyle/>
        <a:p>
          <a:endParaRPr lang="en-AU"/>
        </a:p>
      </dgm:t>
    </dgm:pt>
    <dgm:pt modelId="{023A32F9-C9AF-094C-A2A5-FB31172EB1FF}" type="pres">
      <dgm:prSet presAssocID="{DBCA8D48-5EBE-47E9-A2A3-A5AB159428CD}" presName="FiveNodes_5_text" presStyleLbl="node1" presStyleIdx="4" presStyleCnt="5">
        <dgm:presLayoutVars>
          <dgm:bulletEnabled val="1"/>
        </dgm:presLayoutVars>
      </dgm:prSet>
      <dgm:spPr/>
      <dgm:t>
        <a:bodyPr/>
        <a:lstStyle/>
        <a:p>
          <a:endParaRPr lang="en-AU"/>
        </a:p>
      </dgm:t>
    </dgm:pt>
  </dgm:ptLst>
  <dgm:cxnLst>
    <dgm:cxn modelId="{3F8E7304-417F-984E-8FF3-06372412007F}" type="presOf" srcId="{28F4533E-676E-4051-B43A-3B442D10D510}" destId="{81A2C6CE-A862-F644-A4D8-D65C6FE37303}" srcOrd="0" destOrd="0" presId="urn:microsoft.com/office/officeart/2005/8/layout/vProcess5"/>
    <dgm:cxn modelId="{6DD61113-6B9C-8041-AEF3-599AAB8A8D36}" type="presOf" srcId="{F6C3AE3B-6277-42E3-B499-A54E97059274}" destId="{99E513E8-5CCE-964E-A174-571521C6CC45}" srcOrd="0" destOrd="0" presId="urn:microsoft.com/office/officeart/2005/8/layout/vProcess5"/>
    <dgm:cxn modelId="{D2EAA6CB-B73A-4FB6-9F89-5882617A63A5}" srcId="{DBCA8D48-5EBE-47E9-A2A3-A5AB159428CD}" destId="{7C448C6A-EF9E-445C-9D0C-EBC230A568D3}" srcOrd="0" destOrd="0" parTransId="{9BD38B8F-2ECA-4B45-A704-4824EE04CC29}" sibTransId="{9587353F-67C3-43BE-92A6-8547DEA496CA}"/>
    <dgm:cxn modelId="{B928A69F-5343-40E5-8CF1-CA6F8AE61BAE}" srcId="{DBCA8D48-5EBE-47E9-A2A3-A5AB159428CD}" destId="{CFA1AC1D-DCBD-4FB1-9A5F-AB72C84C5729}" srcOrd="2" destOrd="0" parTransId="{DC7C6DCF-DB3E-4451-A57F-17B5B5437EED}" sibTransId="{28F4533E-676E-4051-B43A-3B442D10D510}"/>
    <dgm:cxn modelId="{59944076-0436-2545-906A-456B093A3CAB}" type="presOf" srcId="{CFA1AC1D-DCBD-4FB1-9A5F-AB72C84C5729}" destId="{2B36B110-5EFE-474F-9D36-F4D47AEFB88E}" srcOrd="0" destOrd="0" presId="urn:microsoft.com/office/officeart/2005/8/layout/vProcess5"/>
    <dgm:cxn modelId="{08503649-27A6-8240-9C4A-405F8B178A79}" type="presOf" srcId="{71311241-4CD8-4CAA-8939-B9664B7D3FE9}" destId="{147F4F98-A8BF-F940-A6DE-A3D2AF5F0F94}" srcOrd="1" destOrd="0" presId="urn:microsoft.com/office/officeart/2005/8/layout/vProcess5"/>
    <dgm:cxn modelId="{26660DE1-0A71-D145-9353-9994749DFE4E}" type="presOf" srcId="{7C448C6A-EF9E-445C-9D0C-EBC230A568D3}" destId="{C530E5C4-E4C2-9B45-9D2E-80DADB2B4CAE}" srcOrd="0" destOrd="0" presId="urn:microsoft.com/office/officeart/2005/8/layout/vProcess5"/>
    <dgm:cxn modelId="{F257CA8D-A82D-1740-98B8-CC0E03327A70}" type="presOf" srcId="{DBCA8D48-5EBE-47E9-A2A3-A5AB159428CD}" destId="{3DCD6595-E46E-EF40-A3CE-1E16A096C11D}" srcOrd="0" destOrd="0" presId="urn:microsoft.com/office/officeart/2005/8/layout/vProcess5"/>
    <dgm:cxn modelId="{C23855B8-23A4-43AA-BA8D-F75CC5F13C95}" srcId="{DBCA8D48-5EBE-47E9-A2A3-A5AB159428CD}" destId="{71311241-4CD8-4CAA-8939-B9664B7D3FE9}" srcOrd="1" destOrd="0" parTransId="{D29A06A7-DB26-4BF7-B9AC-6A079BD55021}" sibTransId="{F6C3AE3B-6277-42E3-B499-A54E97059274}"/>
    <dgm:cxn modelId="{C99895CE-07FF-4677-AD91-161F1C4B02D6}" srcId="{DBCA8D48-5EBE-47E9-A2A3-A5AB159428CD}" destId="{122AAA6D-F6CC-40A3-BA30-1F3DC28A7DF2}" srcOrd="4" destOrd="0" parTransId="{3F56B301-DE9E-48C8-9F8C-F529081EBF78}" sibTransId="{D3E1D2BA-1DEF-4499-ABA6-EDCA039FF697}"/>
    <dgm:cxn modelId="{72CEC09C-66A7-DC40-8ED9-FEC55A8CD85C}" type="presOf" srcId="{12478DDA-0192-4D02-B1EF-B40F5DAF2B3F}" destId="{5233329B-4D9B-684D-B053-A517E0AF2C0B}" srcOrd="0" destOrd="0" presId="urn:microsoft.com/office/officeart/2005/8/layout/vProcess5"/>
    <dgm:cxn modelId="{F8386757-0327-6E45-8F43-696AD0D17534}" type="presOf" srcId="{CFA1AC1D-DCBD-4FB1-9A5F-AB72C84C5729}" destId="{93272D80-BA02-414E-A0B0-35B537AFB4E1}" srcOrd="1" destOrd="0" presId="urn:microsoft.com/office/officeart/2005/8/layout/vProcess5"/>
    <dgm:cxn modelId="{187D444C-F48D-F74C-8EFB-44E5B7CE0BDB}" type="presOf" srcId="{4E9C7FB9-EFDF-4E8E-8547-34A7E730D4CB}" destId="{BE501012-BD8B-C64B-BBEA-2AB18589932F}" srcOrd="0" destOrd="0" presId="urn:microsoft.com/office/officeart/2005/8/layout/vProcess5"/>
    <dgm:cxn modelId="{69B27434-4A4E-3045-BA90-400F235D53AE}" type="presOf" srcId="{122AAA6D-F6CC-40A3-BA30-1F3DC28A7DF2}" destId="{415E6027-B844-3243-A298-4C57661E0B48}" srcOrd="0" destOrd="0" presId="urn:microsoft.com/office/officeart/2005/8/layout/vProcess5"/>
    <dgm:cxn modelId="{250F578E-4A89-DF4C-A481-B7C510CD2799}" type="presOf" srcId="{7C448C6A-EF9E-445C-9D0C-EBC230A568D3}" destId="{B59D0F80-D733-A341-8231-952922DB085A}" srcOrd="1" destOrd="0" presId="urn:microsoft.com/office/officeart/2005/8/layout/vProcess5"/>
    <dgm:cxn modelId="{6E63C3C6-ACEB-BB4E-81B4-1D2719959089}" type="presOf" srcId="{4E9C7FB9-EFDF-4E8E-8547-34A7E730D4CB}" destId="{20B0A1E0-F9AB-DF4A-8A63-6F72D53460A1}" srcOrd="1" destOrd="0" presId="urn:microsoft.com/office/officeart/2005/8/layout/vProcess5"/>
    <dgm:cxn modelId="{EF6BCDE4-1073-E947-8D27-266207471E6C}" type="presOf" srcId="{71311241-4CD8-4CAA-8939-B9664B7D3FE9}" destId="{C932E401-1CB4-7346-A82B-D99A994B5912}" srcOrd="0" destOrd="0" presId="urn:microsoft.com/office/officeart/2005/8/layout/vProcess5"/>
    <dgm:cxn modelId="{79F479A3-53F9-46E9-ABD3-E6B396DC0DBE}" srcId="{DBCA8D48-5EBE-47E9-A2A3-A5AB159428CD}" destId="{4E9C7FB9-EFDF-4E8E-8547-34A7E730D4CB}" srcOrd="3" destOrd="0" parTransId="{AD2CF5D9-A4B3-4A61-BF29-958A34A5913A}" sibTransId="{12478DDA-0192-4D02-B1EF-B40F5DAF2B3F}"/>
    <dgm:cxn modelId="{9924E06E-8A88-FC48-A528-781702691C48}" type="presOf" srcId="{122AAA6D-F6CC-40A3-BA30-1F3DC28A7DF2}" destId="{023A32F9-C9AF-094C-A2A5-FB31172EB1FF}" srcOrd="1" destOrd="0" presId="urn:microsoft.com/office/officeart/2005/8/layout/vProcess5"/>
    <dgm:cxn modelId="{37A2A088-7FA0-624A-8D51-7DE0461023CF}" type="presOf" srcId="{9587353F-67C3-43BE-92A6-8547DEA496CA}" destId="{9E347327-CAC2-134E-B3B6-B659A3D9DDAC}" srcOrd="0" destOrd="0" presId="urn:microsoft.com/office/officeart/2005/8/layout/vProcess5"/>
    <dgm:cxn modelId="{8371BAB1-56E3-2446-97C1-9AA38E630191}" type="presParOf" srcId="{3DCD6595-E46E-EF40-A3CE-1E16A096C11D}" destId="{63B4EA93-1B44-1C49-BC28-F16A9C6818E9}" srcOrd="0" destOrd="0" presId="urn:microsoft.com/office/officeart/2005/8/layout/vProcess5"/>
    <dgm:cxn modelId="{EE56ADA9-3354-CC45-BF66-C6C7635FE6EB}" type="presParOf" srcId="{3DCD6595-E46E-EF40-A3CE-1E16A096C11D}" destId="{C530E5C4-E4C2-9B45-9D2E-80DADB2B4CAE}" srcOrd="1" destOrd="0" presId="urn:microsoft.com/office/officeart/2005/8/layout/vProcess5"/>
    <dgm:cxn modelId="{8E7A197D-1332-724A-B455-1D9F95C02239}" type="presParOf" srcId="{3DCD6595-E46E-EF40-A3CE-1E16A096C11D}" destId="{C932E401-1CB4-7346-A82B-D99A994B5912}" srcOrd="2" destOrd="0" presId="urn:microsoft.com/office/officeart/2005/8/layout/vProcess5"/>
    <dgm:cxn modelId="{7BD241A1-4E6C-9848-B649-F6C58777B3C7}" type="presParOf" srcId="{3DCD6595-E46E-EF40-A3CE-1E16A096C11D}" destId="{2B36B110-5EFE-474F-9D36-F4D47AEFB88E}" srcOrd="3" destOrd="0" presId="urn:microsoft.com/office/officeart/2005/8/layout/vProcess5"/>
    <dgm:cxn modelId="{EDF063A8-27A9-1043-A035-8E57F0872EE3}" type="presParOf" srcId="{3DCD6595-E46E-EF40-A3CE-1E16A096C11D}" destId="{BE501012-BD8B-C64B-BBEA-2AB18589932F}" srcOrd="4" destOrd="0" presId="urn:microsoft.com/office/officeart/2005/8/layout/vProcess5"/>
    <dgm:cxn modelId="{FAB38578-85B4-6D40-9F66-44EC36B18D83}" type="presParOf" srcId="{3DCD6595-E46E-EF40-A3CE-1E16A096C11D}" destId="{415E6027-B844-3243-A298-4C57661E0B48}" srcOrd="5" destOrd="0" presId="urn:microsoft.com/office/officeart/2005/8/layout/vProcess5"/>
    <dgm:cxn modelId="{6D09435B-3EE2-5945-8BA6-F934A2861C8F}" type="presParOf" srcId="{3DCD6595-E46E-EF40-A3CE-1E16A096C11D}" destId="{9E347327-CAC2-134E-B3B6-B659A3D9DDAC}" srcOrd="6" destOrd="0" presId="urn:microsoft.com/office/officeart/2005/8/layout/vProcess5"/>
    <dgm:cxn modelId="{35AEDF5B-1E0F-F943-A473-89409B58ED88}" type="presParOf" srcId="{3DCD6595-E46E-EF40-A3CE-1E16A096C11D}" destId="{99E513E8-5CCE-964E-A174-571521C6CC45}" srcOrd="7" destOrd="0" presId="urn:microsoft.com/office/officeart/2005/8/layout/vProcess5"/>
    <dgm:cxn modelId="{7A9A963D-3254-264B-B939-2C255B43FDB1}" type="presParOf" srcId="{3DCD6595-E46E-EF40-A3CE-1E16A096C11D}" destId="{81A2C6CE-A862-F644-A4D8-D65C6FE37303}" srcOrd="8" destOrd="0" presId="urn:microsoft.com/office/officeart/2005/8/layout/vProcess5"/>
    <dgm:cxn modelId="{8DC1FF29-599D-6840-AC34-E522F4B0DCA1}" type="presParOf" srcId="{3DCD6595-E46E-EF40-A3CE-1E16A096C11D}" destId="{5233329B-4D9B-684D-B053-A517E0AF2C0B}" srcOrd="9" destOrd="0" presId="urn:microsoft.com/office/officeart/2005/8/layout/vProcess5"/>
    <dgm:cxn modelId="{FBBCF6AC-AB7D-D846-BBD9-0792348384BF}" type="presParOf" srcId="{3DCD6595-E46E-EF40-A3CE-1E16A096C11D}" destId="{B59D0F80-D733-A341-8231-952922DB085A}" srcOrd="10" destOrd="0" presId="urn:microsoft.com/office/officeart/2005/8/layout/vProcess5"/>
    <dgm:cxn modelId="{C7BD2F7F-E425-D943-A72C-3922665B016A}" type="presParOf" srcId="{3DCD6595-E46E-EF40-A3CE-1E16A096C11D}" destId="{147F4F98-A8BF-F940-A6DE-A3D2AF5F0F94}" srcOrd="11" destOrd="0" presId="urn:microsoft.com/office/officeart/2005/8/layout/vProcess5"/>
    <dgm:cxn modelId="{689B4DCE-2818-EE4C-9B55-FE2EDBBE3D32}" type="presParOf" srcId="{3DCD6595-E46E-EF40-A3CE-1E16A096C11D}" destId="{93272D80-BA02-414E-A0B0-35B537AFB4E1}" srcOrd="12" destOrd="0" presId="urn:microsoft.com/office/officeart/2005/8/layout/vProcess5"/>
    <dgm:cxn modelId="{BA5B3955-9F63-764E-B356-1804F0D381CD}" type="presParOf" srcId="{3DCD6595-E46E-EF40-A3CE-1E16A096C11D}" destId="{20B0A1E0-F9AB-DF4A-8A63-6F72D53460A1}" srcOrd="13" destOrd="0" presId="urn:microsoft.com/office/officeart/2005/8/layout/vProcess5"/>
    <dgm:cxn modelId="{8F808969-F719-9D4C-B563-968DFE615BA4}" type="presParOf" srcId="{3DCD6595-E46E-EF40-A3CE-1E16A096C11D}" destId="{023A32F9-C9AF-094C-A2A5-FB31172EB1FF}"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30E5C4-E4C2-9B45-9D2E-80DADB2B4CAE}">
      <dsp:nvSpPr>
        <dsp:cNvPr id="0" name=""/>
        <dsp:cNvSpPr/>
      </dsp:nvSpPr>
      <dsp:spPr>
        <a:xfrm>
          <a:off x="131733" y="0"/>
          <a:ext cx="6147154" cy="6464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Background: </a:t>
          </a:r>
          <a:r>
            <a:rPr lang="en-US" sz="1400" kern="1200" dirty="0"/>
            <a:t>“What’s going on in your life?”</a:t>
          </a:r>
        </a:p>
      </dsp:txBody>
      <dsp:txXfrm>
        <a:off x="131733" y="0"/>
        <a:ext cx="5411832" cy="646436"/>
      </dsp:txXfrm>
    </dsp:sp>
    <dsp:sp modelId="{C932E401-1CB4-7346-A82B-D99A994B5912}">
      <dsp:nvSpPr>
        <dsp:cNvPr id="0" name=""/>
        <dsp:cNvSpPr/>
      </dsp:nvSpPr>
      <dsp:spPr>
        <a:xfrm>
          <a:off x="459040" y="736219"/>
          <a:ext cx="6147154" cy="6464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Affect</a:t>
          </a:r>
          <a:r>
            <a:rPr lang="en-US" sz="1400" kern="1200" dirty="0"/>
            <a:t>: “How does that make you feel?” or </a:t>
          </a:r>
          <a:r>
            <a:rPr lang="en-US" sz="1400" i="1" kern="1200" dirty="0"/>
            <a:t>“</a:t>
          </a:r>
          <a:r>
            <a:rPr lang="en-US" sz="1400" kern="1200" dirty="0"/>
            <a:t>How has that affected you”</a:t>
          </a:r>
          <a:r>
            <a:rPr lang="en-HK" sz="1400" kern="1200" dirty="0"/>
            <a:t> </a:t>
          </a:r>
          <a:endParaRPr lang="en-US" sz="1400" kern="1200" dirty="0"/>
        </a:p>
      </dsp:txBody>
      <dsp:txXfrm>
        <a:off x="459040" y="736219"/>
        <a:ext cx="5267930" cy="646436"/>
      </dsp:txXfrm>
    </dsp:sp>
    <dsp:sp modelId="{2B36B110-5EFE-474F-9D36-F4D47AEFB88E}">
      <dsp:nvSpPr>
        <dsp:cNvPr id="0" name=""/>
        <dsp:cNvSpPr/>
      </dsp:nvSpPr>
      <dsp:spPr>
        <a:xfrm>
          <a:off x="918081" y="1472439"/>
          <a:ext cx="6147154" cy="6464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Trouble</a:t>
          </a:r>
          <a:r>
            <a:rPr lang="en-US" sz="1400" kern="1200" dirty="0"/>
            <a:t>: “what troubles you about this?”</a:t>
          </a:r>
        </a:p>
      </dsp:txBody>
      <dsp:txXfrm>
        <a:off x="918081" y="1472439"/>
        <a:ext cx="5267930" cy="646436"/>
      </dsp:txXfrm>
    </dsp:sp>
    <dsp:sp modelId="{BE501012-BD8B-C64B-BBEA-2AB18589932F}">
      <dsp:nvSpPr>
        <dsp:cNvPr id="0" name=""/>
        <dsp:cNvSpPr/>
      </dsp:nvSpPr>
      <dsp:spPr>
        <a:xfrm>
          <a:off x="1398698" y="2236165"/>
          <a:ext cx="6147154" cy="6464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Handling</a:t>
          </a:r>
          <a:r>
            <a:rPr lang="en-US" sz="1400" kern="1200" dirty="0"/>
            <a:t> “</a:t>
          </a:r>
          <a:r>
            <a:rPr lang="en-GB" sz="1400" kern="1200" dirty="0"/>
            <a:t>how are you handling that?”</a:t>
          </a:r>
          <a:endParaRPr lang="en-US" sz="1400" kern="1200" dirty="0"/>
        </a:p>
      </dsp:txBody>
      <dsp:txXfrm>
        <a:off x="1398698" y="2236165"/>
        <a:ext cx="5267930" cy="646436"/>
      </dsp:txXfrm>
    </dsp:sp>
    <dsp:sp modelId="{415E6027-B844-3243-A298-4C57661E0B48}">
      <dsp:nvSpPr>
        <dsp:cNvPr id="0" name=""/>
        <dsp:cNvSpPr/>
      </dsp:nvSpPr>
      <dsp:spPr>
        <a:xfrm>
          <a:off x="1836163" y="2944879"/>
          <a:ext cx="6147154" cy="6464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Empathy</a:t>
          </a:r>
          <a:r>
            <a:rPr lang="en-US" sz="1400" kern="1200" dirty="0"/>
            <a:t> “I imagine that could be / may be difficult” or  “You seem to be going through a lot”</a:t>
          </a:r>
          <a:r>
            <a:rPr lang="en-HK" sz="1400" kern="1200" dirty="0"/>
            <a:t> </a:t>
          </a:r>
          <a:endParaRPr lang="en-US" sz="1400" kern="1200" dirty="0"/>
        </a:p>
      </dsp:txBody>
      <dsp:txXfrm>
        <a:off x="1836163" y="2944879"/>
        <a:ext cx="5267930" cy="646436"/>
      </dsp:txXfrm>
    </dsp:sp>
    <dsp:sp modelId="{9E347327-CAC2-134E-B3B6-B659A3D9DDAC}">
      <dsp:nvSpPr>
        <dsp:cNvPr id="0" name=""/>
        <dsp:cNvSpPr/>
      </dsp:nvSpPr>
      <dsp:spPr>
        <a:xfrm>
          <a:off x="5726970" y="472258"/>
          <a:ext cx="420183" cy="42018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5726970" y="472258"/>
        <a:ext cx="420183" cy="420183"/>
      </dsp:txXfrm>
    </dsp:sp>
    <dsp:sp modelId="{99E513E8-5CCE-964E-A174-571521C6CC45}">
      <dsp:nvSpPr>
        <dsp:cNvPr id="0" name=""/>
        <dsp:cNvSpPr/>
      </dsp:nvSpPr>
      <dsp:spPr>
        <a:xfrm>
          <a:off x="6186011" y="1208477"/>
          <a:ext cx="420183" cy="42018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6186011" y="1208477"/>
        <a:ext cx="420183" cy="420183"/>
      </dsp:txXfrm>
    </dsp:sp>
    <dsp:sp modelId="{81A2C6CE-A862-F644-A4D8-D65C6FE37303}">
      <dsp:nvSpPr>
        <dsp:cNvPr id="0" name=""/>
        <dsp:cNvSpPr/>
      </dsp:nvSpPr>
      <dsp:spPr>
        <a:xfrm>
          <a:off x="6645052" y="1933923"/>
          <a:ext cx="420183" cy="42018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6645052" y="1933923"/>
        <a:ext cx="420183" cy="420183"/>
      </dsp:txXfrm>
    </dsp:sp>
    <dsp:sp modelId="{5233329B-4D9B-684D-B053-A517E0AF2C0B}">
      <dsp:nvSpPr>
        <dsp:cNvPr id="0" name=""/>
        <dsp:cNvSpPr/>
      </dsp:nvSpPr>
      <dsp:spPr>
        <a:xfrm>
          <a:off x="7104093" y="2677326"/>
          <a:ext cx="420183" cy="42018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7104093" y="2677326"/>
        <a:ext cx="420183" cy="4201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C14A3-FABF-4216-9182-D13A84A3A3FA}" type="datetimeFigureOut">
              <a:rPr lang="en-GB" smtClean="0"/>
              <a:pPr/>
              <a:t>28/11/2020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61CF6-A9E3-4F55-9039-84CB1D450B35}" type="slidenum">
              <a:rPr lang="en-GB" smtClean="0"/>
              <a:pPr/>
              <a:t>‹#›</a:t>
            </a:fld>
            <a:endParaRPr lang="en-GB"/>
          </a:p>
        </p:txBody>
      </p:sp>
    </p:spTree>
    <p:extLst>
      <p:ext uri="{BB962C8B-B14F-4D97-AF65-F5344CB8AC3E}">
        <p14:creationId xmlns:p14="http://schemas.microsoft.com/office/powerpoint/2010/main" xmlns="" val="27937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particularly</a:t>
            </a:r>
            <a:r>
              <a:rPr lang="en-US" baseline="0" dirty="0"/>
              <a:t> important for people with SMI.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615FDA-6EE0-4E4A-9AD1-8E5B874E7E85}"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xmlns="" val="65277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Dr. Li reminds us,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615FDA-6EE0-4E4A-9AD1-8E5B874E7E85}"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xmlns="" val="42093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equality with “equal footing” to</a:t>
            </a:r>
            <a:r>
              <a:rPr lang="en-US" baseline="0" dirty="0"/>
              <a:t> Equity, where everyone can achieve!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615FDA-6EE0-4E4A-9AD1-8E5B874E7E85}"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xmlns="" val="134827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equality with “equal footing” to</a:t>
            </a:r>
            <a:r>
              <a:rPr lang="en-US" baseline="0" dirty="0"/>
              <a:t> Equity, where everyone can achieve!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615FDA-6EE0-4E4A-9AD1-8E5B874E7E85}"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xmlns="" val="742154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ítol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a-ES"/>
              <a:t>Feu clic aquí per editar l'estil</a:t>
            </a:r>
            <a:endParaRPr kumimoji="0" lang="en-US"/>
          </a:p>
        </p:txBody>
      </p:sp>
      <p:sp>
        <p:nvSpPr>
          <p:cNvPr id="17" name="Subtítol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a-ES"/>
              <a:t>Feu clic aquí per editar l'estil de subtítols del patró.</a:t>
            </a:r>
            <a:endParaRPr kumimoji="0" lang="en-US"/>
          </a:p>
        </p:txBody>
      </p:sp>
      <p:grpSp>
        <p:nvGrpSpPr>
          <p:cNvPr id="2" name="Agrupa 1"/>
          <p:cNvGrpSpPr/>
          <p:nvPr/>
        </p:nvGrpSpPr>
        <p:grpSpPr>
          <a:xfrm>
            <a:off x="-5019" y="4953000"/>
            <a:ext cx="12197020" cy="1912088"/>
            <a:chOff x="-3765" y="4832896"/>
            <a:chExt cx="9147765" cy="2032192"/>
          </a:xfrm>
        </p:grpSpPr>
        <p:sp>
          <p:nvSpPr>
            <p:cNvPr id="7" name="Forma lliu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orma lliu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orma lliu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Connector rect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Contenidor de data 29"/>
          <p:cNvSpPr>
            <a:spLocks noGrp="1"/>
          </p:cNvSpPr>
          <p:nvPr>
            <p:ph type="dt" sz="half" idx="10"/>
          </p:nvPr>
        </p:nvSpPr>
        <p:spPr/>
        <p:txBody>
          <a:bodyPr/>
          <a:lstStyle>
            <a:lvl1pPr>
              <a:defRPr>
                <a:solidFill>
                  <a:srgbClr val="FFFFFF"/>
                </a:solidFill>
              </a:defRPr>
            </a:lvl1pPr>
            <a:extLst/>
          </a:lstStyle>
          <a:p>
            <a:fld id="{12C85E0D-4750-46F3-B45F-7AC66B732566}" type="datetimeFigureOut">
              <a:rPr lang="ca-ES" smtClean="0"/>
              <a:pPr/>
              <a:t>28/11/2020</a:t>
            </a:fld>
            <a:endParaRPr lang="ca-ES"/>
          </a:p>
        </p:txBody>
      </p:sp>
      <p:sp>
        <p:nvSpPr>
          <p:cNvPr id="19" name="Contenidor de peu de pàgina 18"/>
          <p:cNvSpPr>
            <a:spLocks noGrp="1"/>
          </p:cNvSpPr>
          <p:nvPr>
            <p:ph type="ftr" sz="quarter" idx="11"/>
          </p:nvPr>
        </p:nvSpPr>
        <p:spPr/>
        <p:txBody>
          <a:bodyPr/>
          <a:lstStyle>
            <a:lvl1pPr>
              <a:defRPr>
                <a:solidFill>
                  <a:schemeClr val="accent1">
                    <a:tint val="20000"/>
                  </a:schemeClr>
                </a:solidFill>
              </a:defRPr>
            </a:lvl1pPr>
            <a:extLst/>
          </a:lstStyle>
          <a:p>
            <a:endParaRPr lang="ca-ES"/>
          </a:p>
        </p:txBody>
      </p:sp>
      <p:sp>
        <p:nvSpPr>
          <p:cNvPr id="27" name="Contenidor de número de diapositiva 26"/>
          <p:cNvSpPr>
            <a:spLocks noGrp="1"/>
          </p:cNvSpPr>
          <p:nvPr>
            <p:ph type="sldNum" sz="quarter" idx="12"/>
          </p:nvPr>
        </p:nvSpPr>
        <p:spPr/>
        <p:txBody>
          <a:bodyPr/>
          <a:lstStyle>
            <a:lvl1pPr>
              <a:defRPr>
                <a:solidFill>
                  <a:srgbClr val="FFFFFF"/>
                </a:solidFill>
              </a:defRPr>
            </a:lvl1pPr>
            <a:extLst/>
          </a:lstStyle>
          <a:p>
            <a:fld id="{53DFF63A-88A5-4E2F-BB65-BE369BF3815A}" type="slidenum">
              <a:rPr lang="ca-ES" smtClean="0"/>
              <a:pPr/>
              <a:t>‹#›</a:t>
            </a:fld>
            <a:endParaRPr lang="ca-ES"/>
          </a:p>
        </p:txBody>
      </p:sp>
    </p:spTree>
    <p:extLst>
      <p:ext uri="{BB962C8B-B14F-4D97-AF65-F5344CB8AC3E}">
        <p14:creationId xmlns:p14="http://schemas.microsoft.com/office/powerpoint/2010/main" xmlns="" val="23617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a:t>Feu clic aquí per editar l'estil</a:t>
            </a:r>
            <a:endParaRPr kumimoji="0" lang="en-US"/>
          </a:p>
        </p:txBody>
      </p:sp>
      <p:sp>
        <p:nvSpPr>
          <p:cNvPr id="3" name="Contenidor de text vertical 2"/>
          <p:cNvSpPr>
            <a:spLocks noGrp="1"/>
          </p:cNvSpPr>
          <p:nvPr>
            <p:ph type="body" orient="vert" idx="1"/>
          </p:nvPr>
        </p:nvSpPr>
        <p:spPr>
          <a:xfrm>
            <a:off x="609600" y="1481330"/>
            <a:ext cx="10972800" cy="4386071"/>
          </a:xfrm>
        </p:spPr>
        <p:txBody>
          <a:bodyPr vert="eaVer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4" name="Contenidor de data 3"/>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53DFF63A-88A5-4E2F-BB65-BE369BF3815A}" type="slidenum">
              <a:rPr lang="ca-ES" smtClean="0"/>
              <a:pPr/>
              <a:t>‹#›</a:t>
            </a:fld>
            <a:endParaRPr lang="ca-ES"/>
          </a:p>
        </p:txBody>
      </p:sp>
    </p:spTree>
    <p:extLst>
      <p:ext uri="{BB962C8B-B14F-4D97-AF65-F5344CB8AC3E}">
        <p14:creationId xmlns:p14="http://schemas.microsoft.com/office/powerpoint/2010/main" xmlns="" val="427693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9125351" y="274641"/>
            <a:ext cx="2369960" cy="5592761"/>
          </a:xfrm>
        </p:spPr>
        <p:txBody>
          <a:bodyPr vert="eaVert"/>
          <a:lstStyle/>
          <a:p>
            <a:r>
              <a:rPr kumimoji="0" lang="ca-ES"/>
              <a:t>Feu clic aquí per editar l'estil</a:t>
            </a:r>
            <a:endParaRPr kumimoji="0" lang="en-US"/>
          </a:p>
        </p:txBody>
      </p:sp>
      <p:sp>
        <p:nvSpPr>
          <p:cNvPr id="3" name="Contenidor de text vertical 2"/>
          <p:cNvSpPr>
            <a:spLocks noGrp="1"/>
          </p:cNvSpPr>
          <p:nvPr>
            <p:ph type="body" orient="vert" idx="1"/>
          </p:nvPr>
        </p:nvSpPr>
        <p:spPr>
          <a:xfrm>
            <a:off x="609600" y="274641"/>
            <a:ext cx="8432800" cy="5592760"/>
          </a:xfrm>
        </p:spPr>
        <p:txBody>
          <a:bodyPr vert="eaVer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4" name="Contenidor de data 3"/>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53DFF63A-88A5-4E2F-BB65-BE369BF3815A}" type="slidenum">
              <a:rPr lang="ca-ES" smtClean="0"/>
              <a:pPr/>
              <a:t>‹#›</a:t>
            </a:fld>
            <a:endParaRPr lang="ca-ES"/>
          </a:p>
        </p:txBody>
      </p:sp>
    </p:spTree>
    <p:extLst>
      <p:ext uri="{BB962C8B-B14F-4D97-AF65-F5344CB8AC3E}">
        <p14:creationId xmlns:p14="http://schemas.microsoft.com/office/powerpoint/2010/main" xmlns="" val="226448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221850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223610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8769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61584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281153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74180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320299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19304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3" name="Contenidor de contingut 2"/>
          <p:cNvSpPr>
            <a:spLocks noGrp="1"/>
          </p:cNvSpPr>
          <p:nvPr>
            <p:ph idx="1"/>
          </p:nvPr>
        </p:nvSpPr>
        <p:spPr/>
        <p:txBody>
          <a:bodyPr/>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4" name="Contenidor de data 3"/>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53DFF63A-88A5-4E2F-BB65-BE369BF3815A}" type="slidenum">
              <a:rPr lang="ca-ES" smtClean="0"/>
              <a:pPr/>
              <a:t>‹#›</a:t>
            </a:fld>
            <a:endParaRPr lang="ca-ES"/>
          </a:p>
        </p:txBody>
      </p:sp>
      <p:sp>
        <p:nvSpPr>
          <p:cNvPr id="7" name="Títol 6"/>
          <p:cNvSpPr>
            <a:spLocks noGrp="1"/>
          </p:cNvSpPr>
          <p:nvPr>
            <p:ph type="title"/>
          </p:nvPr>
        </p:nvSpPr>
        <p:spPr/>
        <p:txBody>
          <a:bodyPr rtlCol="0"/>
          <a:lstStyle/>
          <a:p>
            <a:r>
              <a:rPr kumimoji="0" lang="ca-ES"/>
              <a:t>Feu clic aquí per editar l'estil</a:t>
            </a:r>
            <a:endParaRPr kumimoji="0" lang="en-US"/>
          </a:p>
        </p:txBody>
      </p:sp>
    </p:spTree>
    <p:extLst>
      <p:ext uri="{BB962C8B-B14F-4D97-AF65-F5344CB8AC3E}">
        <p14:creationId xmlns:p14="http://schemas.microsoft.com/office/powerpoint/2010/main" xmlns="" val="330219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114487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13384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B102A023-04C5-4E25-983C-3029824A4283}"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593702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531389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B102A023-04C5-4E25-983C-3029824A4283}"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89029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3783805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1190789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5B4C7B-B0CF-48A2-8948-BCC163B069D4}" type="datetimeFigureOut">
              <a:rPr lang="en-US" smtClean="0"/>
              <a:pPr/>
              <a:t>11/28/2020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3927076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12810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427064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bg>
      <p:bgRef idx="1002">
        <a:schemeClr val="bg1"/>
      </p:bgRef>
    </p:bg>
    <p:spTree>
      <p:nvGrpSpPr>
        <p:cNvPr id="1" name=""/>
        <p:cNvGrpSpPr/>
        <p:nvPr/>
      </p:nvGrpSpPr>
      <p:grpSpPr>
        <a:xfrm>
          <a:off x="0" y="0"/>
          <a:ext cx="0" cy="0"/>
          <a:chOff x="0" y="0"/>
          <a:chExt cx="0" cy="0"/>
        </a:xfrm>
      </p:grpSpPr>
      <p:sp>
        <p:nvSpPr>
          <p:cNvPr id="2" name="Títol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a-ES"/>
              <a:t>Feu clic aquí per editar l'estil</a:t>
            </a:r>
            <a:endParaRPr kumimoji="0" lang="en-US"/>
          </a:p>
        </p:txBody>
      </p:sp>
      <p:sp>
        <p:nvSpPr>
          <p:cNvPr id="3" name="Contenidor de text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a-ES"/>
              <a:t>Feu clic aquí per editar estils</a:t>
            </a:r>
          </a:p>
        </p:txBody>
      </p:sp>
      <p:sp>
        <p:nvSpPr>
          <p:cNvPr id="4" name="Contenidor de data 3"/>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53DFF63A-88A5-4E2F-BB65-BE369BF3815A}" type="slidenum">
              <a:rPr lang="ca-ES" smtClean="0"/>
              <a:pPr/>
              <a:t>‹#›</a:t>
            </a:fld>
            <a:endParaRPr lang="ca-ES"/>
          </a:p>
        </p:txBody>
      </p:sp>
      <p:sp>
        <p:nvSpPr>
          <p:cNvPr id="7" name="Cometes angulars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ometes angulars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xmlns="" val="149079461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1016000" y="3733800"/>
            <a:ext cx="103632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963084" y="3743326"/>
            <a:ext cx="103632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963084" y="2243139"/>
            <a:ext cx="103632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xmlns="" val="4132543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103632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914400" y="2514600"/>
            <a:ext cx="10363200" cy="3429000"/>
          </a:xfrm>
          <a:prstGeom prst="rect">
            <a:avLst/>
          </a:prstGeom>
        </p:spPr>
        <p:txBody>
          <a:bodyPr/>
          <a:lstStyle>
            <a:lvl1pPr>
              <a:defRPr b="0" i="0">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Tx/>
              <a:defRPr b="0" i="0">
                <a:latin typeface="Trebuchet MS"/>
                <a:cs typeface="Trebuchet MS"/>
              </a:defRPr>
            </a:lvl3pPr>
            <a:lvl4pPr>
              <a:buClrTx/>
              <a:defRPr b="0" i="0">
                <a:latin typeface="Trebuchet MS"/>
                <a:cs typeface="Trebuchet MS"/>
              </a:defRPr>
            </a:lvl4pPr>
            <a:lvl5pPr>
              <a:defRPr b="0" i="1">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662743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632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914400" y="2438400"/>
            <a:ext cx="508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438400"/>
            <a:ext cx="508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6059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109728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609600" y="2315377"/>
            <a:ext cx="5386917" cy="438935"/>
          </a:xfrm>
          <a:prstGeom prst="rect">
            <a:avLst/>
          </a:prstGeom>
        </p:spPr>
        <p:txBody>
          <a:bodyPr anchor="b"/>
          <a:lstStyle>
            <a:lvl1pPr marL="0" indent="0">
              <a:buNone/>
              <a:defRPr sz="2400" b="0"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2895601"/>
            <a:ext cx="5386917" cy="3124200"/>
          </a:xfrm>
          <a:prstGeom prst="rect">
            <a:avLst/>
          </a:prstGeom>
        </p:spPr>
        <p:txBody>
          <a:bodyPr/>
          <a:lstStyle>
            <a:lvl1pPr>
              <a:defRPr sz="2400" b="0" i="0">
                <a:latin typeface="Trebuchet MS"/>
                <a:cs typeface="Trebuchet MS"/>
              </a:defRPr>
            </a:lvl1pPr>
            <a:lvl2pPr>
              <a:buClrTx/>
              <a:buFont typeface="Arial"/>
              <a:buChar char="•"/>
              <a:defRPr sz="2000" b="0" i="0">
                <a:latin typeface="Trebuchet MS"/>
                <a:cs typeface="Trebuchet MS"/>
              </a:defRPr>
            </a:lvl2pPr>
            <a:lvl3pPr>
              <a:buClrTx/>
              <a:buFont typeface="Arial"/>
              <a:buChar char="•"/>
              <a:defRPr sz="1800" b="0" i="0">
                <a:latin typeface="Trebuchet MS"/>
                <a:cs typeface="Trebuchet MS"/>
              </a:defRPr>
            </a:lvl3pPr>
            <a:lvl4pPr>
              <a:buClrTx/>
              <a:buFont typeface="Arial"/>
              <a:buChar char="•"/>
              <a:defRPr sz="1600" b="0" i="0">
                <a:latin typeface="Trebuchet MS"/>
                <a:cs typeface="Trebuchet MS"/>
              </a:defRPr>
            </a:lvl4pPr>
            <a:lvl5pPr>
              <a:buClr>
                <a:srgbClr val="ECD63F"/>
              </a:buClr>
              <a:buFontTx/>
              <a:buNone/>
              <a:defRPr sz="1600" b="0" i="1">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315377"/>
            <a:ext cx="5389033" cy="438935"/>
          </a:xfrm>
          <a:prstGeom prst="rect">
            <a:avLst/>
          </a:prstGeom>
        </p:spPr>
        <p:txBody>
          <a:bodyPr anchor="b"/>
          <a:lstStyle>
            <a:lvl1pPr marL="0" indent="0">
              <a:buNone/>
              <a:defRPr sz="2400" b="0"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193368" y="2895601"/>
            <a:ext cx="5389033" cy="3124200"/>
          </a:xfrm>
          <a:prstGeom prst="rect">
            <a:avLst/>
          </a:prstGeom>
        </p:spPr>
        <p:txBody>
          <a:bodyPr/>
          <a:lstStyle>
            <a:lvl1pPr>
              <a:defRPr sz="2400"/>
            </a:lvl1pPr>
            <a:lvl2pPr>
              <a:buClrTx/>
              <a:buFont typeface="Arial"/>
              <a:buChar char="•"/>
              <a:defRPr sz="2000"/>
            </a:lvl2pPr>
            <a:lvl3pPr>
              <a:buClrTx/>
              <a:buFont typeface="Arial"/>
              <a:buChar char="•"/>
              <a:defRPr sz="1800"/>
            </a:lvl3pPr>
            <a:lvl4pPr>
              <a:buClrTx/>
              <a:buFont typeface="Arial"/>
              <a:buChar char="•"/>
              <a:defRPr sz="1600"/>
            </a:lvl4pPr>
            <a:lvl5pPr>
              <a:buClr>
                <a:srgbClr val="ECD63F"/>
              </a:buClr>
              <a:buFontTx/>
              <a:buNone/>
              <a:defRPr sz="1600" i="1"/>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03742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4011084" cy="1295400"/>
          </a:xfrm>
          <a:prstGeom prst="rect">
            <a:avLst/>
          </a:prstGeom>
          <a:solidFill>
            <a:srgbClr val="E59C00"/>
          </a:solidFill>
        </p:spPr>
        <p:txBody>
          <a:bodyPr anchor="b"/>
          <a:lstStyle>
            <a:lvl1pPr algn="l">
              <a:defRPr sz="2000" b="0"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4766733" y="1066801"/>
            <a:ext cx="6815667"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514600"/>
            <a:ext cx="4011084"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xmlns="" val="1089482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0"/>
            <a:ext cx="7112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2438400" y="1143000"/>
            <a:ext cx="7112000" cy="3429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none"/>
        </p:style>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438400" y="5138738"/>
            <a:ext cx="7112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xmlns="" val="2868544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pPr/>
              <a:t>11/28/2020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pPr/>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09718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11/28/2020</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84208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pPr/>
              <a:t>11/28/2020</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031113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11/28/2020</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90816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bg>
      <p:bgRef idx="1002">
        <a:schemeClr val="bg1"/>
      </p:bgRef>
    </p:bg>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4" name="Contenidor de contingut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5" name="Contenidor de data 4"/>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53DFF63A-88A5-4E2F-BB65-BE369BF3815A}" type="slidenum">
              <a:rPr lang="ca-ES" smtClean="0"/>
              <a:pPr/>
              <a:t>‹#›</a:t>
            </a:fld>
            <a:endParaRPr lang="ca-ES"/>
          </a:p>
        </p:txBody>
      </p:sp>
      <p:sp>
        <p:nvSpPr>
          <p:cNvPr id="8" name="Títol 7"/>
          <p:cNvSpPr>
            <a:spLocks noGrp="1"/>
          </p:cNvSpPr>
          <p:nvPr>
            <p:ph type="title"/>
          </p:nvPr>
        </p:nvSpPr>
        <p:spPr/>
        <p:txBody>
          <a:bodyPr rtlCol="0"/>
          <a:lstStyle/>
          <a:p>
            <a:r>
              <a:rPr kumimoji="0" lang="ca-ES"/>
              <a:t>Feu clic aquí per editar l'estil</a:t>
            </a:r>
            <a:endParaRPr kumimoji="0" lang="en-US"/>
          </a:p>
        </p:txBody>
      </p:sp>
    </p:spTree>
    <p:extLst>
      <p:ext uri="{BB962C8B-B14F-4D97-AF65-F5344CB8AC3E}">
        <p14:creationId xmlns:p14="http://schemas.microsoft.com/office/powerpoint/2010/main" xmlns="" val="47814902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11/28/2020</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163974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pPr/>
              <a:t>11/28/2020</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407062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pPr/>
              <a:t>11/28/2020</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410360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11/28/2020</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46630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11/28/2020</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407275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pPr/>
              <a:t>11/28/2020</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4189491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pPr/>
              <a:t>11/28/2020</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67926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
    <p:bg>
      <p:bgRef idx="1003">
        <a:schemeClr val="bg1"/>
      </p:bgRef>
    </p:bg>
    <p:spTree>
      <p:nvGrpSpPr>
        <p:cNvPr id="1" name=""/>
        <p:cNvGrpSpPr/>
        <p:nvPr/>
      </p:nvGrpSpPr>
      <p:grpSpPr>
        <a:xfrm>
          <a:off x="0" y="0"/>
          <a:ext cx="0" cy="0"/>
          <a:chOff x="0" y="0"/>
          <a:chExt cx="0" cy="0"/>
        </a:xfrm>
      </p:grpSpPr>
      <p:sp>
        <p:nvSpPr>
          <p:cNvPr id="2" name="Títol 1"/>
          <p:cNvSpPr>
            <a:spLocks noGrp="1"/>
          </p:cNvSpPr>
          <p:nvPr>
            <p:ph type="title"/>
          </p:nvPr>
        </p:nvSpPr>
        <p:spPr>
          <a:xfrm>
            <a:off x="609600" y="273050"/>
            <a:ext cx="10972800" cy="1143000"/>
          </a:xfrm>
        </p:spPr>
        <p:txBody>
          <a:bodyPr anchor="ctr"/>
          <a:lstStyle>
            <a:lvl1pPr>
              <a:defRPr/>
            </a:lvl1pPr>
            <a:extLst/>
          </a:lstStyle>
          <a:p>
            <a:r>
              <a:rPr kumimoji="0" lang="ca-ES"/>
              <a:t>Feu clic aquí per editar l'estil</a:t>
            </a:r>
            <a:endParaRPr kumimoji="0" lang="en-US"/>
          </a:p>
        </p:txBody>
      </p:sp>
      <p:sp>
        <p:nvSpPr>
          <p:cNvPr id="3" name="Contenidor de text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a-ES"/>
              <a:t>Feu clic aquí per editar estils</a:t>
            </a:r>
          </a:p>
        </p:txBody>
      </p:sp>
      <p:sp>
        <p:nvSpPr>
          <p:cNvPr id="4" name="Contenidor de text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a-ES"/>
              <a:t>Feu clic aquí per editar estils</a:t>
            </a:r>
          </a:p>
        </p:txBody>
      </p:sp>
      <p:sp>
        <p:nvSpPr>
          <p:cNvPr id="5" name="Contenidor de contingut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6" name="Contenidor de contingut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7" name="Contenidor de data 6"/>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53DFF63A-88A5-4E2F-BB65-BE369BF3815A}" type="slidenum">
              <a:rPr lang="ca-ES" smtClean="0"/>
              <a:pPr/>
              <a:t>‹#›</a:t>
            </a:fld>
            <a:endParaRPr lang="ca-ES"/>
          </a:p>
        </p:txBody>
      </p:sp>
    </p:spTree>
    <p:extLst>
      <p:ext uri="{BB962C8B-B14F-4D97-AF65-F5344CB8AC3E}">
        <p14:creationId xmlns:p14="http://schemas.microsoft.com/office/powerpoint/2010/main" xmlns="" val="14046403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bg>
      <p:bgRef idx="1002">
        <a:schemeClr val="bg1"/>
      </p:bgRef>
    </p:bg>
    <p:spTree>
      <p:nvGrpSpPr>
        <p:cNvPr id="1" name=""/>
        <p:cNvGrpSpPr/>
        <p:nvPr/>
      </p:nvGrpSpPr>
      <p:grpSpPr>
        <a:xfrm>
          <a:off x="0" y="0"/>
          <a:ext cx="0" cy="0"/>
          <a:chOff x="0" y="0"/>
          <a:chExt cx="0" cy="0"/>
        </a:xfrm>
      </p:grpSpPr>
      <p:sp>
        <p:nvSpPr>
          <p:cNvPr id="3" name="Contenidor de data 2"/>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53DFF63A-88A5-4E2F-BB65-BE369BF3815A}" type="slidenum">
              <a:rPr lang="ca-ES" smtClean="0"/>
              <a:pPr/>
              <a:t>‹#›</a:t>
            </a:fld>
            <a:endParaRPr lang="ca-ES"/>
          </a:p>
        </p:txBody>
      </p:sp>
      <p:sp>
        <p:nvSpPr>
          <p:cNvPr id="6" name="Títol 5"/>
          <p:cNvSpPr>
            <a:spLocks noGrp="1"/>
          </p:cNvSpPr>
          <p:nvPr>
            <p:ph type="title"/>
          </p:nvPr>
        </p:nvSpPr>
        <p:spPr/>
        <p:txBody>
          <a:bodyPr rtlCol="0"/>
          <a:lstStyle/>
          <a:p>
            <a:r>
              <a:rPr kumimoji="0" lang="ca-ES"/>
              <a:t>Feu clic aquí per editar l'estil</a:t>
            </a:r>
            <a:endParaRPr kumimoji="0" lang="en-US"/>
          </a:p>
        </p:txBody>
      </p:sp>
    </p:spTree>
    <p:extLst>
      <p:ext uri="{BB962C8B-B14F-4D97-AF65-F5344CB8AC3E}">
        <p14:creationId xmlns:p14="http://schemas.microsoft.com/office/powerpoint/2010/main" xmlns="" val="29500133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12C85E0D-4750-46F3-B45F-7AC66B732566}" type="datetimeFigureOut">
              <a:rPr lang="ca-ES" smtClean="0"/>
              <a:pPr/>
              <a:t>28/11/2020</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53DFF63A-88A5-4E2F-BB65-BE369BF3815A}" type="slidenum">
              <a:rPr lang="ca-ES" smtClean="0"/>
              <a:pPr/>
              <a:t>‹#›</a:t>
            </a:fld>
            <a:endParaRPr lang="ca-ES"/>
          </a:p>
        </p:txBody>
      </p:sp>
    </p:spTree>
    <p:extLst>
      <p:ext uri="{BB962C8B-B14F-4D97-AF65-F5344CB8AC3E}">
        <p14:creationId xmlns:p14="http://schemas.microsoft.com/office/powerpoint/2010/main" xmlns="" val="41567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ingut amb llegenda">
    <p:bg>
      <p:bgRef idx="1003">
        <a:schemeClr val="bg1"/>
      </p:bgRef>
    </p:bg>
    <p:spTree>
      <p:nvGrpSpPr>
        <p:cNvPr id="1" name=""/>
        <p:cNvGrpSpPr/>
        <p:nvPr/>
      </p:nvGrpSpPr>
      <p:grpSpPr>
        <a:xfrm>
          <a:off x="0" y="0"/>
          <a:ext cx="0" cy="0"/>
          <a:chOff x="0" y="0"/>
          <a:chExt cx="0" cy="0"/>
        </a:xfrm>
      </p:grpSpPr>
      <p:sp>
        <p:nvSpPr>
          <p:cNvPr id="2" name="Títol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a-ES"/>
              <a:t>Feu clic aquí per editar l'estil</a:t>
            </a:r>
            <a:endParaRPr kumimoji="0" lang="en-US"/>
          </a:p>
        </p:txBody>
      </p:sp>
      <p:sp>
        <p:nvSpPr>
          <p:cNvPr id="3" name="Contenidor de text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a-ES"/>
              <a:t>Feu clic aquí per editar estils</a:t>
            </a:r>
          </a:p>
        </p:txBody>
      </p:sp>
      <p:sp>
        <p:nvSpPr>
          <p:cNvPr id="4" name="Contenidor de contingut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a-ES"/>
              <a:t>Feu clic aquí per editar estils</a:t>
            </a:r>
          </a:p>
          <a:p>
            <a:pPr lvl="1" eaLnBrk="1" latinLnBrk="0" hangingPunct="1"/>
            <a:r>
              <a:rPr lang="ca-ES"/>
              <a:t>Segon nivell</a:t>
            </a:r>
          </a:p>
          <a:p>
            <a:pPr lvl="2" eaLnBrk="1" latinLnBrk="0" hangingPunct="1"/>
            <a:r>
              <a:rPr lang="ca-ES"/>
              <a:t>Tercer nivell</a:t>
            </a:r>
          </a:p>
          <a:p>
            <a:pPr lvl="3" eaLnBrk="1" latinLnBrk="0" hangingPunct="1"/>
            <a:r>
              <a:rPr lang="ca-ES"/>
              <a:t>Quart nivell</a:t>
            </a:r>
          </a:p>
          <a:p>
            <a:pPr lvl="4" eaLnBrk="1" latinLnBrk="0" hangingPunct="1"/>
            <a:r>
              <a:rPr lang="ca-ES"/>
              <a:t>Cinquè nivell</a:t>
            </a:r>
            <a:endParaRPr kumimoji="0" lang="en-US"/>
          </a:p>
        </p:txBody>
      </p:sp>
      <p:sp>
        <p:nvSpPr>
          <p:cNvPr id="5" name="Contenidor de data 4"/>
          <p:cNvSpPr>
            <a:spLocks noGrp="1"/>
          </p:cNvSpPr>
          <p:nvPr>
            <p:ph type="dt" sz="half" idx="10"/>
          </p:nvPr>
        </p:nvSpPr>
        <p:spPr>
          <a:xfrm>
            <a:off x="8969376" y="6407944"/>
            <a:ext cx="2560320" cy="365760"/>
          </a:xfrm>
        </p:spPr>
        <p:txBody>
          <a:bodyPr/>
          <a:lstStyle/>
          <a:p>
            <a:fld id="{12C85E0D-4750-46F3-B45F-7AC66B732566}" type="datetimeFigureOut">
              <a:rPr lang="ca-ES" smtClean="0"/>
              <a:pPr/>
              <a:t>28/11/2020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53DFF63A-88A5-4E2F-BB65-BE369BF3815A}" type="slidenum">
              <a:rPr lang="ca-ES" smtClean="0"/>
              <a:pPr/>
              <a:t>‹#›</a:t>
            </a:fld>
            <a:endParaRPr lang="ca-ES"/>
          </a:p>
        </p:txBody>
      </p:sp>
    </p:spTree>
    <p:extLst>
      <p:ext uri="{BB962C8B-B14F-4D97-AF65-F5344CB8AC3E}">
        <p14:creationId xmlns:p14="http://schemas.microsoft.com/office/powerpoint/2010/main" xmlns="" val="348268410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tge amb llegenda">
    <p:bg>
      <p:bgRef idx="1002">
        <a:schemeClr val="bg1"/>
      </p:bgRef>
    </p:bg>
    <p:spTree>
      <p:nvGrpSpPr>
        <p:cNvPr id="1" name=""/>
        <p:cNvGrpSpPr/>
        <p:nvPr/>
      </p:nvGrpSpPr>
      <p:grpSpPr>
        <a:xfrm>
          <a:off x="0" y="0"/>
          <a:ext cx="0" cy="0"/>
          <a:chOff x="0" y="0"/>
          <a:chExt cx="0" cy="0"/>
        </a:xfrm>
      </p:grpSpPr>
      <p:sp>
        <p:nvSpPr>
          <p:cNvPr id="4" name="Contenidor de text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a-ES"/>
              <a:t>Feu clic aquí per editar estils</a:t>
            </a:r>
          </a:p>
        </p:txBody>
      </p:sp>
      <p:sp>
        <p:nvSpPr>
          <p:cNvPr id="3" name="Contenidor d'imat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a-ES"/>
              <a:t>Feu clic a la icona per afegir una imatge</a:t>
            </a:r>
            <a:endParaRPr kumimoji="0" lang="en-US" dirty="0"/>
          </a:p>
        </p:txBody>
      </p:sp>
      <p:sp>
        <p:nvSpPr>
          <p:cNvPr id="5" name="Contenidor de data 4"/>
          <p:cNvSpPr>
            <a:spLocks noGrp="1"/>
          </p:cNvSpPr>
          <p:nvPr>
            <p:ph type="dt" sz="half" idx="10"/>
          </p:nvPr>
        </p:nvSpPr>
        <p:spPr/>
        <p:txBody>
          <a:bodyPr/>
          <a:lstStyle>
            <a:lvl1pPr>
              <a:defRPr>
                <a:solidFill>
                  <a:schemeClr val="tx1"/>
                </a:solidFill>
              </a:defRPr>
            </a:lvl1pPr>
            <a:extLst/>
          </a:lstStyle>
          <a:p>
            <a:fld id="{12C85E0D-4750-46F3-B45F-7AC66B732566}" type="datetimeFigureOut">
              <a:rPr lang="ca-ES" smtClean="0"/>
              <a:pPr/>
              <a:t>28/11/2020</a:t>
            </a:fld>
            <a:endParaRPr lang="ca-ES"/>
          </a:p>
        </p:txBody>
      </p:sp>
      <p:sp>
        <p:nvSpPr>
          <p:cNvPr id="6" name="Contenidor de peu de pàgina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ca-ES"/>
          </a:p>
        </p:txBody>
      </p:sp>
      <p:sp>
        <p:nvSpPr>
          <p:cNvPr id="7" name="Contenidor de número de diapositiva 6"/>
          <p:cNvSpPr>
            <a:spLocks noGrp="1"/>
          </p:cNvSpPr>
          <p:nvPr>
            <p:ph type="sldNum" sz="quarter" idx="12"/>
          </p:nvPr>
        </p:nvSpPr>
        <p:spPr/>
        <p:txBody>
          <a:bodyPr/>
          <a:lstStyle>
            <a:lvl1pPr>
              <a:defRPr>
                <a:solidFill>
                  <a:schemeClr val="tx1"/>
                </a:solidFill>
              </a:defRPr>
            </a:lvl1pPr>
            <a:extLst/>
          </a:lstStyle>
          <a:p>
            <a:fld id="{53DFF63A-88A5-4E2F-BB65-BE369BF3815A}" type="slidenum">
              <a:rPr lang="ca-ES" smtClean="0"/>
              <a:pPr/>
              <a:t>‹#›</a:t>
            </a:fld>
            <a:endParaRPr lang="ca-ES"/>
          </a:p>
        </p:txBody>
      </p:sp>
      <p:sp>
        <p:nvSpPr>
          <p:cNvPr id="2" name="Títol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a-ES"/>
              <a:t>Feu clic aquí per editar l'estil</a:t>
            </a:r>
            <a:endParaRPr kumimoji="0" lang="en-US"/>
          </a:p>
        </p:txBody>
      </p:sp>
      <p:sp>
        <p:nvSpPr>
          <p:cNvPr id="8" name="Forma lliu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orma lliu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Triangle rectangle 9"/>
          <p:cNvSpPr>
            <a:spLocks/>
          </p:cNvSpPr>
          <p:nvPr/>
        </p:nvSpPr>
        <p:spPr bwMode="auto">
          <a:xfrm>
            <a:off x="-8056" y="5791253"/>
            <a:ext cx="4536419" cy="1080868"/>
          </a:xfrm>
          <a:prstGeom prst="rtTriangle">
            <a:avLst/>
          </a:pr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Connector recte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ometes angulars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ometes angulars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xmlns="" val="11477512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jpe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liu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orma lliu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Triangle rectangle 13"/>
          <p:cNvSpPr>
            <a:spLocks/>
          </p:cNvSpPr>
          <p:nvPr/>
        </p:nvSpPr>
        <p:spPr bwMode="auto">
          <a:xfrm>
            <a:off x="-8056" y="5791253"/>
            <a:ext cx="4536419" cy="1080868"/>
          </a:xfrm>
          <a:prstGeom prst="rtTriangle">
            <a:avLst/>
          </a:prstGeom>
          <a:blipFill>
            <a:blip r:embed="rId1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Connector recte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ontenidor de títol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ca-ES"/>
              <a:t>Feu clic aquí per editar l'estil</a:t>
            </a:r>
            <a:endParaRPr kumimoji="0" lang="en-US"/>
          </a:p>
        </p:txBody>
      </p:sp>
      <p:sp>
        <p:nvSpPr>
          <p:cNvPr id="30" name="Contenidor de text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ca-ES"/>
              <a:t>Feu clic aquí per editar estils</a:t>
            </a:r>
          </a:p>
          <a:p>
            <a:pPr lvl="1" eaLnBrk="1" latinLnBrk="0" hangingPunct="1"/>
            <a:r>
              <a:rPr kumimoji="0" lang="ca-ES"/>
              <a:t>Segon nivell</a:t>
            </a:r>
          </a:p>
          <a:p>
            <a:pPr lvl="2" eaLnBrk="1" latinLnBrk="0" hangingPunct="1"/>
            <a:r>
              <a:rPr kumimoji="0" lang="ca-ES"/>
              <a:t>Tercer nivell</a:t>
            </a:r>
          </a:p>
          <a:p>
            <a:pPr lvl="3" eaLnBrk="1" latinLnBrk="0" hangingPunct="1"/>
            <a:r>
              <a:rPr kumimoji="0" lang="ca-ES"/>
              <a:t>Quart nivell</a:t>
            </a:r>
          </a:p>
          <a:p>
            <a:pPr lvl="4" eaLnBrk="1" latinLnBrk="0" hangingPunct="1"/>
            <a:r>
              <a:rPr kumimoji="0" lang="ca-ES"/>
              <a:t>Cinquè nivell</a:t>
            </a:r>
            <a:endParaRPr kumimoji="0" lang="en-US"/>
          </a:p>
        </p:txBody>
      </p:sp>
      <p:sp>
        <p:nvSpPr>
          <p:cNvPr id="10" name="Contenidor de data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12C85E0D-4750-46F3-B45F-7AC66B732566}" type="datetimeFigureOut">
              <a:rPr lang="ca-ES" smtClean="0"/>
              <a:pPr/>
              <a:t>28/11/2020</a:t>
            </a:fld>
            <a:endParaRPr lang="ca-ES"/>
          </a:p>
        </p:txBody>
      </p:sp>
      <p:sp>
        <p:nvSpPr>
          <p:cNvPr id="22" name="Contenidor de peu de pàgina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ca-ES"/>
          </a:p>
        </p:txBody>
      </p:sp>
      <p:sp>
        <p:nvSpPr>
          <p:cNvPr id="18" name="Contenidor de número de diapositiva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3DFF63A-88A5-4E2F-BB65-BE369BF3815A}" type="slidenum">
              <a:rPr lang="ca-ES" smtClean="0"/>
              <a:pPr/>
              <a:t>‹#›</a:t>
            </a:fld>
            <a:endParaRPr lang="ca-ES"/>
          </a:p>
        </p:txBody>
      </p:sp>
    </p:spTree>
    <p:extLst>
      <p:ext uri="{BB962C8B-B14F-4D97-AF65-F5344CB8AC3E}">
        <p14:creationId xmlns:p14="http://schemas.microsoft.com/office/powerpoint/2010/main" xmlns="" val="2561747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45B4C7B-B0CF-48A2-8948-BCC163B069D4}" type="datetimeFigureOut">
              <a:rPr lang="en-US" smtClean="0"/>
              <a:pPr/>
              <a:t>11/28/2020</a:t>
            </a:fld>
            <a:endParaRPr lang="en-US"/>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B102A023-04C5-4E25-983C-3029824A4283}" type="slidenum">
              <a:rPr lang="en-US" smtClean="0"/>
              <a:pPr/>
              <a:t>‹#›</a:t>
            </a:fld>
            <a:endParaRPr lang="en-US"/>
          </a:p>
        </p:txBody>
      </p:sp>
    </p:spTree>
    <p:extLst>
      <p:ext uri="{BB962C8B-B14F-4D97-AF65-F5344CB8AC3E}">
        <p14:creationId xmlns:p14="http://schemas.microsoft.com/office/powerpoint/2010/main" xmlns="" val="472120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lue_seal.jpg"/>
          <p:cNvPicPr>
            <a:picLocks noChangeAspect="1"/>
          </p:cNvPicPr>
          <p:nvPr userDrawn="1"/>
        </p:nvPicPr>
        <p:blipFill>
          <a:blip r:embed="rId10" cstate="email"/>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1092042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pPr/>
              <a:t>11/28/2020</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7925371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he-sme.org/what-we-do/covid-19-and-mental-health/" TargetMode="External"/><Relationship Id="rId2" Type="http://schemas.openxmlformats.org/officeDocument/2006/relationships/hyperlink" Target="https://www.who.int/docs/default-source/coronaviruse/mental-health-considerations.pdf?sfvrsn=6d3578af_2"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headtohealth.gov.au/covid-19-support/covid-19" TargetMode="External"/><Relationship Id="rId4" Type="http://schemas.openxmlformats.org/officeDocument/2006/relationships/hyperlink" Target="https://www.cdc.gov/coronavirus/2019-ncov/daily-life-coping/managing-stress-anxiety.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sychu.org/patient-caregiver/covid-19-your-mental-health/"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llbeinginfo.org/self-help/mental-health/stepped-care/" TargetMode="External"/><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globalfamilydoctor.com/site/DefaultSite/filesystem/documents/Groups/Mental%20Health/18%20Oct%20NDIs_updated.pdf" TargetMode="External"/><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ncbi.nlm.nih.gov/pmc/articles/PMC181054/" TargetMode="Externa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nd.org.uk/media/1892482/mind_anxiety_panic_web.pdf" TargetMode="External"/><Relationship Id="rId2" Type="http://schemas.openxmlformats.org/officeDocument/2006/relationships/hyperlink" Target="https://www.mind.org.uk/information-support/types-of-mental-health-problems/depression/about-depression/" TargetMode="External"/><Relationship Id="rId1" Type="http://schemas.openxmlformats.org/officeDocument/2006/relationships/slideLayout" Target="../slideLayouts/slideLayout18.xml"/><Relationship Id="rId4" Type="http://schemas.openxmlformats.org/officeDocument/2006/relationships/hyperlink" Target="https://www.mind.org.uk/information-support/types-of-mental-health-problems/anxiety-and-panic-attacks/about-anxiet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aN05yXFbwI0"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therapistaid.com/therapy-guide/behavioral-activation-guide" TargetMode="Externa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hyperlink" Target="https://www.7minutemornings.com/"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nemindpsyberguide.org/apps/" TargetMode="Externa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hyperlink" Target="https://www.globalfamilydoctor.com/groups/WorkingParties/MentalHealth3.aspx" TargetMode="External"/><Relationship Id="rId1" Type="http://schemas.openxmlformats.org/officeDocument/2006/relationships/slideLayout" Target="../slideLayouts/slideLayout13.xml"/><Relationship Id="rId4" Type="http://schemas.openxmlformats.org/officeDocument/2006/relationships/hyperlink" Target="https://doi.org/10.4324/978042902638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mailto:chinwy@hku.hk"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hyperlink" Target="https://improvingphc.org/"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hyperlink" Target="https://www.beyondblue.org.au/" TargetMode="External"/><Relationship Id="rId2" Type="http://schemas.openxmlformats.org/officeDocument/2006/relationships/hyperlink" Target="https://moodgym.com.au/" TargetMode="External"/><Relationship Id="rId1" Type="http://schemas.openxmlformats.org/officeDocument/2006/relationships/slideLayout" Target="../slideLayouts/slideLayout37.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2135560" y="1340769"/>
            <a:ext cx="7772400" cy="1470025"/>
          </a:xfrm>
        </p:spPr>
        <p:txBody>
          <a:bodyPr>
            <a:normAutofit fontScale="90000"/>
          </a:bodyPr>
          <a:lstStyle/>
          <a:p>
            <a:r>
              <a:rPr lang="en-US" dirty="0">
                <a:solidFill>
                  <a:srgbClr val="C00000"/>
                </a:solidFill>
              </a:rPr>
              <a:t>Setting the scene:  case scenarios on anxiety and depression in the pandemic</a:t>
            </a:r>
            <a:endParaRPr lang="ca-ES" dirty="0">
              <a:solidFill>
                <a:srgbClr val="C00000"/>
              </a:solidFill>
            </a:endParaRPr>
          </a:p>
        </p:txBody>
      </p:sp>
      <p:sp>
        <p:nvSpPr>
          <p:cNvPr id="5" name="QuadreDeText 4"/>
          <p:cNvSpPr txBox="1"/>
          <p:nvPr/>
        </p:nvSpPr>
        <p:spPr>
          <a:xfrm>
            <a:off x="1775520" y="3196602"/>
            <a:ext cx="5760640" cy="1477328"/>
          </a:xfrm>
          <a:prstGeom prst="rect">
            <a:avLst/>
          </a:prstGeom>
          <a:noFill/>
        </p:spPr>
        <p:txBody>
          <a:bodyPr wrap="square" rtlCol="0">
            <a:spAutoFit/>
          </a:bodyPr>
          <a:lstStyle/>
          <a:p>
            <a:r>
              <a:rPr lang="ca-ES" dirty="0">
                <a:solidFill>
                  <a:prstClr val="black"/>
                </a:solidFill>
                <a:latin typeface="Lucida Sans Unicode"/>
              </a:rPr>
              <a:t>Juan Mendive MD, </a:t>
            </a:r>
            <a:r>
              <a:rPr lang="ca-ES" dirty="0" err="1">
                <a:solidFill>
                  <a:prstClr val="black"/>
                </a:solidFill>
                <a:latin typeface="Lucida Sans Unicode"/>
              </a:rPr>
              <a:t>PhD</a:t>
            </a:r>
            <a:endParaRPr lang="ca-ES" dirty="0">
              <a:solidFill>
                <a:prstClr val="black"/>
              </a:solidFill>
              <a:latin typeface="Lucida Sans Unicode"/>
            </a:endParaRPr>
          </a:p>
          <a:p>
            <a:r>
              <a:rPr lang="ca-ES" dirty="0" err="1">
                <a:solidFill>
                  <a:prstClr val="black"/>
                </a:solidFill>
                <a:latin typeface="Lucida Sans Unicode"/>
              </a:rPr>
              <a:t>Family</a:t>
            </a:r>
            <a:r>
              <a:rPr lang="ca-ES" dirty="0">
                <a:solidFill>
                  <a:prstClr val="black"/>
                </a:solidFill>
                <a:latin typeface="Lucida Sans Unicode"/>
              </a:rPr>
              <a:t> </a:t>
            </a:r>
            <a:r>
              <a:rPr lang="ca-ES" dirty="0" err="1">
                <a:solidFill>
                  <a:prstClr val="black"/>
                </a:solidFill>
                <a:latin typeface="Lucida Sans Unicode"/>
              </a:rPr>
              <a:t>Physician</a:t>
            </a:r>
            <a:r>
              <a:rPr lang="ca-ES" dirty="0">
                <a:solidFill>
                  <a:prstClr val="black"/>
                </a:solidFill>
                <a:latin typeface="Lucida Sans Unicode"/>
              </a:rPr>
              <a:t> , Barcelona</a:t>
            </a:r>
          </a:p>
          <a:p>
            <a:r>
              <a:rPr lang="ca-ES" dirty="0">
                <a:solidFill>
                  <a:prstClr val="black"/>
                </a:solidFill>
                <a:latin typeface="Lucida Sans Unicode"/>
              </a:rPr>
              <a:t>La Mina </a:t>
            </a:r>
            <a:r>
              <a:rPr lang="ca-ES" dirty="0" err="1">
                <a:solidFill>
                  <a:prstClr val="black"/>
                </a:solidFill>
                <a:latin typeface="Lucida Sans Unicode"/>
              </a:rPr>
              <a:t>Academic</a:t>
            </a:r>
            <a:r>
              <a:rPr lang="ca-ES" dirty="0">
                <a:solidFill>
                  <a:prstClr val="black"/>
                </a:solidFill>
                <a:latin typeface="Lucida Sans Unicode"/>
              </a:rPr>
              <a:t> </a:t>
            </a:r>
            <a:r>
              <a:rPr lang="ca-ES" dirty="0" err="1">
                <a:solidFill>
                  <a:prstClr val="black"/>
                </a:solidFill>
                <a:latin typeface="Lucida Sans Unicode"/>
              </a:rPr>
              <a:t>Primary</a:t>
            </a:r>
            <a:r>
              <a:rPr lang="ca-ES" dirty="0">
                <a:solidFill>
                  <a:prstClr val="black"/>
                </a:solidFill>
                <a:latin typeface="Lucida Sans Unicode"/>
              </a:rPr>
              <a:t> Health </a:t>
            </a:r>
            <a:r>
              <a:rPr lang="ca-ES" dirty="0" err="1">
                <a:solidFill>
                  <a:prstClr val="black"/>
                </a:solidFill>
                <a:latin typeface="Lucida Sans Unicode"/>
              </a:rPr>
              <a:t>Care</a:t>
            </a:r>
            <a:r>
              <a:rPr lang="ca-ES" dirty="0">
                <a:solidFill>
                  <a:prstClr val="black"/>
                </a:solidFill>
                <a:latin typeface="Lucida Sans Unicode"/>
              </a:rPr>
              <a:t> Centre</a:t>
            </a:r>
          </a:p>
          <a:p>
            <a:r>
              <a:rPr lang="ca-ES" dirty="0" smtClean="0">
                <a:solidFill>
                  <a:prstClr val="black"/>
                </a:solidFill>
                <a:latin typeface="Lucida Sans Unicode"/>
              </a:rPr>
              <a:t>WONCA Working </a:t>
            </a:r>
            <a:r>
              <a:rPr lang="ca-ES" dirty="0">
                <a:solidFill>
                  <a:prstClr val="black"/>
                </a:solidFill>
                <a:latin typeface="Lucida Sans Unicode"/>
              </a:rPr>
              <a:t>Party on Mental Health (WWPMH) Treasurer</a:t>
            </a:r>
          </a:p>
        </p:txBody>
      </p:sp>
      <p:pic>
        <p:nvPicPr>
          <p:cNvPr id="1026" name="Picture 2" descr="COVID-19 (coronavirus). Actualización de recomendaciones para las personas  en mayor riesgo y sus familiares – En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75521" y="260648"/>
            <a:ext cx="1286977" cy="12241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184232" y="3196602"/>
            <a:ext cx="1287586" cy="1287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QuadreDeText 6"/>
          <p:cNvSpPr txBox="1"/>
          <p:nvPr/>
        </p:nvSpPr>
        <p:spPr>
          <a:xfrm>
            <a:off x="4851507" y="5908630"/>
            <a:ext cx="4495141" cy="369332"/>
          </a:xfrm>
          <a:prstGeom prst="rect">
            <a:avLst/>
          </a:prstGeom>
          <a:noFill/>
        </p:spPr>
        <p:txBody>
          <a:bodyPr wrap="none" rtlCol="0">
            <a:spAutoFit/>
          </a:bodyPr>
          <a:lstStyle/>
          <a:p>
            <a:r>
              <a:rPr lang="ca-ES" b="1" dirty="0">
                <a:solidFill>
                  <a:srgbClr val="474B78">
                    <a:lumMod val="50000"/>
                  </a:srgbClr>
                </a:solidFill>
                <a:latin typeface="Lucida Sans Unicode"/>
              </a:rPr>
              <a:t>WWPMH </a:t>
            </a:r>
            <a:r>
              <a:rPr lang="ca-ES" b="1" dirty="0" err="1">
                <a:solidFill>
                  <a:srgbClr val="474B78">
                    <a:lumMod val="50000"/>
                  </a:srgbClr>
                </a:solidFill>
                <a:latin typeface="Lucida Sans Unicode"/>
              </a:rPr>
              <a:t>Webinar</a:t>
            </a:r>
            <a:r>
              <a:rPr lang="ca-ES" b="1" dirty="0">
                <a:solidFill>
                  <a:srgbClr val="474B78">
                    <a:lumMod val="50000"/>
                  </a:srgbClr>
                </a:solidFill>
                <a:latin typeface="Lucida Sans Unicode"/>
              </a:rPr>
              <a:t> , 25th </a:t>
            </a:r>
            <a:r>
              <a:rPr lang="ca-ES" b="1" dirty="0" err="1">
                <a:solidFill>
                  <a:srgbClr val="474B78">
                    <a:lumMod val="50000"/>
                  </a:srgbClr>
                </a:solidFill>
                <a:latin typeface="Lucida Sans Unicode"/>
              </a:rPr>
              <a:t>October</a:t>
            </a:r>
            <a:r>
              <a:rPr lang="ca-ES" b="1" dirty="0">
                <a:solidFill>
                  <a:srgbClr val="474B78">
                    <a:lumMod val="50000"/>
                  </a:srgbClr>
                </a:solidFill>
                <a:latin typeface="Lucida Sans Unicode"/>
              </a:rPr>
              <a:t> 2020 </a:t>
            </a:r>
          </a:p>
        </p:txBody>
      </p:sp>
    </p:spTree>
    <p:extLst>
      <p:ext uri="{BB962C8B-B14F-4D97-AF65-F5344CB8AC3E}">
        <p14:creationId xmlns:p14="http://schemas.microsoft.com/office/powerpoint/2010/main" xmlns="" val="292371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631504" y="1772817"/>
            <a:ext cx="8229600" cy="4525963"/>
          </a:xfrm>
        </p:spPr>
        <p:txBody>
          <a:bodyPr>
            <a:normAutofit fontScale="92500" lnSpcReduction="20000"/>
          </a:bodyPr>
          <a:lstStyle/>
          <a:p>
            <a:r>
              <a:rPr lang="ca-ES" dirty="0" err="1"/>
              <a:t>Phoned</a:t>
            </a:r>
            <a:r>
              <a:rPr lang="ca-ES" dirty="0"/>
              <a:t> me to </a:t>
            </a:r>
            <a:r>
              <a:rPr lang="ca-ES" dirty="0" err="1"/>
              <a:t>ask</a:t>
            </a:r>
            <a:r>
              <a:rPr lang="ca-ES" dirty="0"/>
              <a:t> for a </a:t>
            </a:r>
            <a:r>
              <a:rPr lang="ca-ES" dirty="0" err="1"/>
              <a:t>face</a:t>
            </a:r>
            <a:r>
              <a:rPr lang="ca-ES" dirty="0"/>
              <a:t> to </a:t>
            </a:r>
            <a:r>
              <a:rPr lang="ca-ES" dirty="0" err="1"/>
              <a:t>face</a:t>
            </a:r>
            <a:r>
              <a:rPr lang="ca-ES" dirty="0"/>
              <a:t> </a:t>
            </a:r>
          </a:p>
          <a:p>
            <a:pPr marL="109728" indent="0">
              <a:buNone/>
            </a:pPr>
            <a:r>
              <a:rPr lang="ca-ES" dirty="0"/>
              <a:t>   </a:t>
            </a:r>
            <a:r>
              <a:rPr lang="ca-ES" dirty="0" err="1"/>
              <a:t>appointment</a:t>
            </a:r>
            <a:r>
              <a:rPr lang="ca-ES" dirty="0"/>
              <a:t> as </a:t>
            </a:r>
            <a:r>
              <a:rPr lang="ca-ES" dirty="0" err="1"/>
              <a:t>things</a:t>
            </a:r>
            <a:r>
              <a:rPr lang="ca-ES" dirty="0"/>
              <a:t> </a:t>
            </a:r>
            <a:r>
              <a:rPr lang="ca-ES" dirty="0" err="1"/>
              <a:t>where</a:t>
            </a:r>
            <a:r>
              <a:rPr lang="ca-ES" dirty="0"/>
              <a:t> </a:t>
            </a:r>
            <a:r>
              <a:rPr lang="ca-ES" dirty="0" err="1"/>
              <a:t>going</a:t>
            </a:r>
            <a:r>
              <a:rPr lang="ca-ES" dirty="0"/>
              <a:t> </a:t>
            </a:r>
            <a:r>
              <a:rPr lang="ca-ES" dirty="0" err="1"/>
              <a:t>bad</a:t>
            </a:r>
            <a:r>
              <a:rPr lang="ca-ES" dirty="0"/>
              <a:t>.</a:t>
            </a:r>
          </a:p>
          <a:p>
            <a:r>
              <a:rPr lang="ca-ES" dirty="0"/>
              <a:t>She explained starting feeling bad with the lock down. Felt depressive symptoms again ( mainly anhedonia, low mood, difficulty to sleep  and loss of energy)</a:t>
            </a:r>
          </a:p>
          <a:p>
            <a:r>
              <a:rPr lang="ca-ES" dirty="0"/>
              <a:t>When going to work also general pain because of fibromyalgia and explaining feeling bad because of smelling hydroalcoholic liquids everywere. </a:t>
            </a:r>
          </a:p>
          <a:p>
            <a:r>
              <a:rPr lang="ca-ES" dirty="0"/>
              <a:t>Panic also of being infected . </a:t>
            </a:r>
            <a:r>
              <a:rPr lang="ca-ES" i="1" dirty="0"/>
              <a:t>“ I </a:t>
            </a:r>
            <a:r>
              <a:rPr lang="ca-ES" i="1" dirty="0" err="1"/>
              <a:t>can’t</a:t>
            </a:r>
            <a:r>
              <a:rPr lang="ca-ES" i="1" dirty="0"/>
              <a:t> </a:t>
            </a:r>
            <a:r>
              <a:rPr lang="ca-ES" i="1" dirty="0" err="1"/>
              <a:t>breath</a:t>
            </a:r>
            <a:r>
              <a:rPr lang="ca-ES" i="1" dirty="0"/>
              <a:t> </a:t>
            </a:r>
            <a:r>
              <a:rPr lang="ca-ES" i="1" dirty="0" err="1"/>
              <a:t>with</a:t>
            </a:r>
            <a:r>
              <a:rPr lang="ca-ES" i="1" dirty="0"/>
              <a:t> </a:t>
            </a:r>
            <a:r>
              <a:rPr lang="ca-ES" i="1" dirty="0" err="1"/>
              <a:t>the</a:t>
            </a:r>
            <a:r>
              <a:rPr lang="ca-ES" i="1" dirty="0"/>
              <a:t> </a:t>
            </a:r>
            <a:r>
              <a:rPr lang="ca-ES" i="1" dirty="0" err="1"/>
              <a:t>mask</a:t>
            </a:r>
            <a:r>
              <a:rPr lang="ca-ES" i="1" dirty="0"/>
              <a:t>...”</a:t>
            </a:r>
          </a:p>
          <a:p>
            <a:r>
              <a:rPr lang="ca-ES" dirty="0" err="1"/>
              <a:t>Provide</a:t>
            </a:r>
            <a:r>
              <a:rPr lang="ca-ES" dirty="0"/>
              <a:t> </a:t>
            </a:r>
            <a:r>
              <a:rPr lang="ca-ES" dirty="0" err="1"/>
              <a:t>sick</a:t>
            </a:r>
            <a:r>
              <a:rPr lang="ca-ES" dirty="0"/>
              <a:t> </a:t>
            </a:r>
            <a:r>
              <a:rPr lang="ca-ES" dirty="0" err="1"/>
              <a:t>leave</a:t>
            </a:r>
            <a:r>
              <a:rPr lang="ca-ES" dirty="0"/>
              <a:t> </a:t>
            </a:r>
            <a:r>
              <a:rPr lang="ca-ES" dirty="0" err="1"/>
              <a:t>and</a:t>
            </a:r>
            <a:r>
              <a:rPr lang="ca-ES" dirty="0"/>
              <a:t> non-</a:t>
            </a:r>
            <a:r>
              <a:rPr lang="ca-ES" dirty="0" err="1"/>
              <a:t>pharmacological</a:t>
            </a:r>
            <a:r>
              <a:rPr lang="ca-ES" dirty="0"/>
              <a:t> </a:t>
            </a:r>
            <a:r>
              <a:rPr lang="ca-ES" dirty="0" err="1"/>
              <a:t>support</a:t>
            </a:r>
            <a:r>
              <a:rPr lang="ca-ES" dirty="0"/>
              <a:t> </a:t>
            </a:r>
            <a:r>
              <a:rPr lang="ca-ES" dirty="0" err="1"/>
              <a:t>with</a:t>
            </a:r>
            <a:r>
              <a:rPr lang="ca-ES" dirty="0"/>
              <a:t> </a:t>
            </a:r>
            <a:r>
              <a:rPr lang="ca-ES" dirty="0" err="1"/>
              <a:t>her</a:t>
            </a:r>
            <a:r>
              <a:rPr lang="ca-ES" dirty="0"/>
              <a:t> </a:t>
            </a:r>
            <a:r>
              <a:rPr lang="ca-ES" dirty="0" err="1"/>
              <a:t>agreement</a:t>
            </a:r>
            <a:r>
              <a:rPr lang="ca-ES" dirty="0"/>
              <a:t>.</a:t>
            </a:r>
          </a:p>
          <a:p>
            <a:endParaRPr lang="ca-ES" dirty="0"/>
          </a:p>
        </p:txBody>
      </p:sp>
      <p:sp>
        <p:nvSpPr>
          <p:cNvPr id="2" name="Títol 1"/>
          <p:cNvSpPr>
            <a:spLocks noGrp="1"/>
          </p:cNvSpPr>
          <p:nvPr>
            <p:ph type="title"/>
          </p:nvPr>
        </p:nvSpPr>
        <p:spPr/>
        <p:txBody>
          <a:bodyPr/>
          <a:lstStyle/>
          <a:p>
            <a:r>
              <a:rPr lang="ca-ES" dirty="0">
                <a:solidFill>
                  <a:srgbClr val="C00000"/>
                </a:solidFill>
              </a:rPr>
              <a:t>Sofia </a:t>
            </a:r>
            <a:r>
              <a:rPr lang="ca-ES" dirty="0" err="1">
                <a:solidFill>
                  <a:srgbClr val="C00000"/>
                </a:solidFill>
              </a:rPr>
              <a:t>and</a:t>
            </a:r>
            <a:r>
              <a:rPr lang="ca-ES" dirty="0">
                <a:solidFill>
                  <a:srgbClr val="C00000"/>
                </a:solidFill>
              </a:rPr>
              <a:t> </a:t>
            </a:r>
            <a:r>
              <a:rPr lang="ca-ES" dirty="0" err="1">
                <a:solidFill>
                  <a:srgbClr val="C00000"/>
                </a:solidFill>
              </a:rPr>
              <a:t>pandemic</a:t>
            </a:r>
            <a:endParaRPr lang="ca-ES" dirty="0">
              <a:solidFill>
                <a:srgbClr val="C00000"/>
              </a:solidFill>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328248" y="188640"/>
            <a:ext cx="1872208"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937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524000" y="1700809"/>
            <a:ext cx="8229600" cy="4525963"/>
          </a:xfrm>
        </p:spPr>
        <p:txBody>
          <a:bodyPr>
            <a:normAutofit/>
          </a:bodyPr>
          <a:lstStyle/>
          <a:p>
            <a:r>
              <a:rPr lang="ca-ES" sz="2400" dirty="0"/>
              <a:t>Widower. </a:t>
            </a:r>
            <a:r>
              <a:rPr lang="ca-ES" sz="2400" dirty="0" err="1"/>
              <a:t>Lives</a:t>
            </a:r>
            <a:r>
              <a:rPr lang="ca-ES" sz="2400" dirty="0"/>
              <a:t> </a:t>
            </a:r>
            <a:r>
              <a:rPr lang="ca-ES" sz="2400" dirty="0" err="1"/>
              <a:t>alone</a:t>
            </a:r>
            <a:r>
              <a:rPr lang="ca-ES" sz="2400" dirty="0"/>
              <a:t>. </a:t>
            </a:r>
            <a:r>
              <a:rPr lang="ca-ES" sz="2400" dirty="0" err="1"/>
              <a:t>Have</a:t>
            </a:r>
            <a:r>
              <a:rPr lang="ca-ES" sz="2400" dirty="0"/>
              <a:t> 2 </a:t>
            </a:r>
            <a:r>
              <a:rPr lang="ca-ES" sz="2400" dirty="0" err="1"/>
              <a:t>daughters</a:t>
            </a:r>
            <a:endParaRPr lang="ca-ES" sz="2400" dirty="0"/>
          </a:p>
          <a:p>
            <a:pPr marL="109728" indent="0">
              <a:buNone/>
            </a:pPr>
            <a:r>
              <a:rPr lang="ca-ES" sz="2400" dirty="0"/>
              <a:t>   </a:t>
            </a:r>
            <a:r>
              <a:rPr lang="ca-ES" sz="2400" dirty="0" err="1"/>
              <a:t>that</a:t>
            </a:r>
            <a:r>
              <a:rPr lang="ca-ES" sz="2400" dirty="0"/>
              <a:t> </a:t>
            </a:r>
            <a:r>
              <a:rPr lang="ca-ES" sz="2400" dirty="0" err="1"/>
              <a:t>live</a:t>
            </a:r>
            <a:r>
              <a:rPr lang="ca-ES" sz="2400" dirty="0"/>
              <a:t> </a:t>
            </a:r>
            <a:r>
              <a:rPr lang="ca-ES" sz="2400" dirty="0" err="1"/>
              <a:t>nearby</a:t>
            </a:r>
            <a:r>
              <a:rPr lang="ca-ES" sz="2400" dirty="0"/>
              <a:t> </a:t>
            </a:r>
            <a:r>
              <a:rPr lang="ca-ES" sz="2400" dirty="0" err="1"/>
              <a:t>and</a:t>
            </a:r>
            <a:r>
              <a:rPr lang="ca-ES" sz="2400" dirty="0"/>
              <a:t> 5 </a:t>
            </a:r>
            <a:r>
              <a:rPr lang="ca-ES" sz="2400" dirty="0" err="1"/>
              <a:t>grand</a:t>
            </a:r>
            <a:r>
              <a:rPr lang="ca-ES" sz="2400" dirty="0"/>
              <a:t> </a:t>
            </a:r>
            <a:r>
              <a:rPr lang="ca-ES" sz="2400" dirty="0" err="1"/>
              <a:t>children</a:t>
            </a:r>
            <a:r>
              <a:rPr lang="ca-ES" sz="2400" dirty="0"/>
              <a:t>. </a:t>
            </a:r>
          </a:p>
          <a:p>
            <a:r>
              <a:rPr lang="ca-ES" sz="2400" dirty="0"/>
              <a:t>He used to go everyday to a community centre for elderly people where he joined other people/friends for activities and also had lunch. </a:t>
            </a:r>
          </a:p>
          <a:p>
            <a:r>
              <a:rPr lang="ca-ES" sz="2400" dirty="0"/>
              <a:t>Jose has advanced COPD and suffered a myocardial infarction 5 years ago. He is on different pills including treatment for hypertension, diabetes and pain relief tablets for advanced ostoeoartrithis</a:t>
            </a:r>
            <a:r>
              <a:rPr lang="ca-ES" dirty="0"/>
              <a:t>. </a:t>
            </a:r>
          </a:p>
        </p:txBody>
      </p:sp>
      <p:sp>
        <p:nvSpPr>
          <p:cNvPr id="2" name="Títol 1"/>
          <p:cNvSpPr>
            <a:spLocks noGrp="1"/>
          </p:cNvSpPr>
          <p:nvPr>
            <p:ph type="title"/>
          </p:nvPr>
        </p:nvSpPr>
        <p:spPr/>
        <p:txBody>
          <a:bodyPr/>
          <a:lstStyle/>
          <a:p>
            <a:r>
              <a:rPr lang="ca-ES" dirty="0">
                <a:solidFill>
                  <a:srgbClr val="C00000"/>
                </a:solidFill>
              </a:rPr>
              <a:t>Jose 82 </a:t>
            </a:r>
            <a:r>
              <a:rPr lang="ca-ES" dirty="0" err="1">
                <a:solidFill>
                  <a:srgbClr val="C00000"/>
                </a:solidFill>
              </a:rPr>
              <a:t>years</a:t>
            </a:r>
            <a:r>
              <a:rPr lang="ca-ES" dirty="0">
                <a:solidFill>
                  <a:srgbClr val="C00000"/>
                </a:solidFill>
              </a:rPr>
              <a:t> </a:t>
            </a:r>
            <a:r>
              <a:rPr lang="ca-ES" dirty="0" err="1">
                <a:solidFill>
                  <a:srgbClr val="C00000"/>
                </a:solidFill>
              </a:rPr>
              <a:t>old</a:t>
            </a:r>
            <a:endParaRPr lang="ca-ES" dirty="0">
              <a:solidFill>
                <a:srgbClr val="C00000"/>
              </a:solidFill>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544273" y="35479"/>
            <a:ext cx="1952625"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922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524000" y="1412776"/>
            <a:ext cx="8981214" cy="5543856"/>
          </a:xfrm>
        </p:spPr>
        <p:txBody>
          <a:bodyPr>
            <a:normAutofit/>
          </a:bodyPr>
          <a:lstStyle/>
          <a:p>
            <a:r>
              <a:rPr lang="ca-ES" sz="2200" dirty="0" err="1"/>
              <a:t>The</a:t>
            </a:r>
            <a:r>
              <a:rPr lang="ca-ES" sz="2200" dirty="0"/>
              <a:t> </a:t>
            </a:r>
            <a:r>
              <a:rPr lang="ca-ES" sz="2200" dirty="0" err="1"/>
              <a:t>elderly</a:t>
            </a:r>
            <a:r>
              <a:rPr lang="ca-ES" sz="2200" dirty="0"/>
              <a:t> centre </a:t>
            </a:r>
            <a:r>
              <a:rPr lang="ca-ES" sz="2200" dirty="0" err="1"/>
              <a:t>closed</a:t>
            </a:r>
            <a:r>
              <a:rPr lang="ca-ES" sz="2200" dirty="0"/>
              <a:t>.</a:t>
            </a:r>
          </a:p>
          <a:p>
            <a:r>
              <a:rPr lang="ca-ES" sz="2200" dirty="0" err="1"/>
              <a:t>Jose’s</a:t>
            </a:r>
            <a:r>
              <a:rPr lang="ca-ES" sz="2200" dirty="0"/>
              <a:t> </a:t>
            </a:r>
            <a:r>
              <a:rPr lang="ca-ES" sz="2200" dirty="0" err="1"/>
              <a:t>daughters</a:t>
            </a:r>
            <a:r>
              <a:rPr lang="ca-ES" sz="2200" dirty="0"/>
              <a:t> </a:t>
            </a:r>
            <a:r>
              <a:rPr lang="ca-ES" sz="2200" dirty="0" err="1"/>
              <a:t>and</a:t>
            </a:r>
            <a:r>
              <a:rPr lang="ca-ES" sz="2200" dirty="0"/>
              <a:t> </a:t>
            </a:r>
            <a:r>
              <a:rPr lang="ca-ES" sz="2200" dirty="0" err="1"/>
              <a:t>grandchildren</a:t>
            </a:r>
            <a:r>
              <a:rPr lang="ca-ES" sz="2200" dirty="0"/>
              <a:t> </a:t>
            </a:r>
            <a:r>
              <a:rPr lang="ca-ES" sz="2200" dirty="0" err="1"/>
              <a:t>could’t</a:t>
            </a:r>
            <a:r>
              <a:rPr lang="ca-ES" sz="2200" dirty="0"/>
              <a:t> </a:t>
            </a:r>
          </a:p>
          <a:p>
            <a:pPr marL="109728" indent="0">
              <a:buNone/>
            </a:pPr>
            <a:r>
              <a:rPr lang="ca-ES" sz="2200" dirty="0"/>
              <a:t>    </a:t>
            </a:r>
            <a:r>
              <a:rPr lang="ca-ES" sz="2200" dirty="0" err="1"/>
              <a:t>visit</a:t>
            </a:r>
            <a:r>
              <a:rPr lang="ca-ES" sz="2200" dirty="0"/>
              <a:t> </a:t>
            </a:r>
            <a:r>
              <a:rPr lang="ca-ES" sz="2200" dirty="0" err="1"/>
              <a:t>him</a:t>
            </a:r>
            <a:r>
              <a:rPr lang="ca-ES" sz="2200" dirty="0"/>
              <a:t> </a:t>
            </a:r>
            <a:r>
              <a:rPr lang="ca-ES" sz="2200" dirty="0" err="1"/>
              <a:t>because</a:t>
            </a:r>
            <a:r>
              <a:rPr lang="ca-ES" sz="2200" dirty="0"/>
              <a:t> of </a:t>
            </a:r>
            <a:r>
              <a:rPr lang="ca-ES" sz="2200" dirty="0" err="1"/>
              <a:t>the</a:t>
            </a:r>
            <a:r>
              <a:rPr lang="ca-ES" sz="2200" dirty="0"/>
              <a:t> </a:t>
            </a:r>
            <a:r>
              <a:rPr lang="ca-ES" sz="2200" dirty="0" err="1"/>
              <a:t>risk</a:t>
            </a:r>
            <a:r>
              <a:rPr lang="ca-ES" sz="2200" dirty="0"/>
              <a:t> of </a:t>
            </a:r>
            <a:r>
              <a:rPr lang="ca-ES" sz="2200" dirty="0" err="1"/>
              <a:t>Covid</a:t>
            </a:r>
            <a:r>
              <a:rPr lang="ca-ES" sz="2200" dirty="0"/>
              <a:t> </a:t>
            </a:r>
            <a:r>
              <a:rPr lang="ca-ES" sz="2200" dirty="0" err="1"/>
              <a:t>infection</a:t>
            </a:r>
            <a:r>
              <a:rPr lang="ca-ES" sz="2200" dirty="0"/>
              <a:t>.</a:t>
            </a:r>
          </a:p>
          <a:p>
            <a:r>
              <a:rPr lang="ca-ES" sz="2200" dirty="0"/>
              <a:t>On a follow-up telephone appointment he explained</a:t>
            </a:r>
          </a:p>
          <a:p>
            <a:pPr marL="109728" indent="0">
              <a:buNone/>
            </a:pPr>
            <a:r>
              <a:rPr lang="ca-ES" sz="2200" dirty="0"/>
              <a:t>    being in a bad mood, felt down, had lost appetite and </a:t>
            </a:r>
          </a:p>
          <a:p>
            <a:pPr marL="109728" indent="0">
              <a:buNone/>
            </a:pPr>
            <a:r>
              <a:rPr lang="ca-ES" sz="2200" dirty="0"/>
              <a:t>    </a:t>
            </a:r>
            <a:r>
              <a:rPr lang="ca-ES" sz="2200" dirty="0" err="1"/>
              <a:t>coudn’t</a:t>
            </a:r>
            <a:r>
              <a:rPr lang="ca-ES" sz="2200" dirty="0"/>
              <a:t> </a:t>
            </a:r>
            <a:r>
              <a:rPr lang="ca-ES" sz="2200" dirty="0" err="1"/>
              <a:t>sleep</a:t>
            </a:r>
            <a:r>
              <a:rPr lang="ca-ES" sz="2200" dirty="0"/>
              <a:t> </a:t>
            </a:r>
            <a:r>
              <a:rPr lang="ca-ES" sz="2200" dirty="0" err="1"/>
              <a:t>well</a:t>
            </a:r>
            <a:r>
              <a:rPr lang="ca-ES" sz="2200" dirty="0"/>
              <a:t>. He </a:t>
            </a:r>
            <a:r>
              <a:rPr lang="ca-ES" sz="2200" dirty="0" err="1"/>
              <a:t>cried</a:t>
            </a:r>
            <a:r>
              <a:rPr lang="ca-ES" sz="2200" dirty="0"/>
              <a:t> on </a:t>
            </a:r>
            <a:r>
              <a:rPr lang="ca-ES" sz="2200" dirty="0" err="1"/>
              <a:t>the</a:t>
            </a:r>
            <a:r>
              <a:rPr lang="ca-ES" sz="2200" dirty="0"/>
              <a:t> </a:t>
            </a:r>
            <a:r>
              <a:rPr lang="ca-ES" sz="2200" dirty="0" err="1"/>
              <a:t>phoned</a:t>
            </a:r>
            <a:r>
              <a:rPr lang="ca-ES" sz="2200" dirty="0"/>
              <a:t> </a:t>
            </a:r>
            <a:r>
              <a:rPr lang="ca-ES" sz="2200" dirty="0" err="1"/>
              <a:t>saying</a:t>
            </a:r>
            <a:r>
              <a:rPr lang="ca-ES" sz="2200" dirty="0"/>
              <a:t> </a:t>
            </a:r>
          </a:p>
          <a:p>
            <a:pPr marL="109728" indent="0">
              <a:buNone/>
            </a:pPr>
            <a:r>
              <a:rPr lang="ca-ES" sz="2200" dirty="0"/>
              <a:t>    he </a:t>
            </a:r>
            <a:r>
              <a:rPr lang="ca-ES" sz="2200" dirty="0" err="1"/>
              <a:t>should</a:t>
            </a:r>
            <a:r>
              <a:rPr lang="ca-ES" sz="2200" dirty="0"/>
              <a:t> die to </a:t>
            </a:r>
            <a:r>
              <a:rPr lang="ca-ES" sz="2200" dirty="0" err="1"/>
              <a:t>join</a:t>
            </a:r>
            <a:r>
              <a:rPr lang="ca-ES" sz="2200" dirty="0"/>
              <a:t> </a:t>
            </a:r>
            <a:r>
              <a:rPr lang="ca-ES" sz="2200" dirty="0" err="1"/>
              <a:t>his</a:t>
            </a:r>
            <a:r>
              <a:rPr lang="ca-ES" sz="2200" dirty="0"/>
              <a:t> </a:t>
            </a:r>
            <a:r>
              <a:rPr lang="ca-ES" sz="2200" dirty="0" err="1"/>
              <a:t>wife</a:t>
            </a:r>
            <a:r>
              <a:rPr lang="ca-ES" sz="2200" dirty="0"/>
              <a:t>. </a:t>
            </a:r>
          </a:p>
          <a:p>
            <a:r>
              <a:rPr lang="ca-ES" sz="2200" dirty="0"/>
              <a:t>All that happened  in spite of his daughters phoning him regularly and a social assistant was taking “meals on wheels” every day.</a:t>
            </a:r>
          </a:p>
          <a:p>
            <a:r>
              <a:rPr lang="ca-ES" sz="2200" dirty="0"/>
              <a:t> He was missing a lot his friends in the centre and contact with his family, especially his grandchildren.</a:t>
            </a:r>
          </a:p>
          <a:p>
            <a:pPr marL="0" indent="0">
              <a:buNone/>
            </a:pPr>
            <a:endParaRPr lang="ca-ES" dirty="0"/>
          </a:p>
          <a:p>
            <a:endParaRPr lang="ca-ES" dirty="0"/>
          </a:p>
        </p:txBody>
      </p:sp>
      <p:sp>
        <p:nvSpPr>
          <p:cNvPr id="2" name="Títol 1"/>
          <p:cNvSpPr>
            <a:spLocks noGrp="1"/>
          </p:cNvSpPr>
          <p:nvPr>
            <p:ph type="title"/>
          </p:nvPr>
        </p:nvSpPr>
        <p:spPr>
          <a:xfrm>
            <a:off x="1703512" y="260648"/>
            <a:ext cx="8229600" cy="1143000"/>
          </a:xfrm>
        </p:spPr>
        <p:txBody>
          <a:bodyPr/>
          <a:lstStyle/>
          <a:p>
            <a:r>
              <a:rPr lang="ca-ES" dirty="0">
                <a:solidFill>
                  <a:srgbClr val="C00000"/>
                </a:solidFill>
              </a:rPr>
              <a:t>Jose </a:t>
            </a:r>
            <a:r>
              <a:rPr lang="ca-ES" dirty="0" err="1">
                <a:solidFill>
                  <a:srgbClr val="C00000"/>
                </a:solidFill>
              </a:rPr>
              <a:t>and</a:t>
            </a:r>
            <a:r>
              <a:rPr lang="ca-ES" dirty="0">
                <a:solidFill>
                  <a:srgbClr val="C00000"/>
                </a:solidFill>
              </a:rPr>
              <a:t> </a:t>
            </a:r>
            <a:r>
              <a:rPr lang="ca-ES" dirty="0" err="1">
                <a:solidFill>
                  <a:srgbClr val="C00000"/>
                </a:solidFill>
              </a:rPr>
              <a:t>the</a:t>
            </a:r>
            <a:r>
              <a:rPr lang="ca-ES" dirty="0">
                <a:solidFill>
                  <a:srgbClr val="C00000"/>
                </a:solidFill>
              </a:rPr>
              <a:t> </a:t>
            </a:r>
            <a:r>
              <a:rPr lang="ca-ES" dirty="0" err="1">
                <a:solidFill>
                  <a:srgbClr val="C00000"/>
                </a:solidFill>
              </a:rPr>
              <a:t>pandemic</a:t>
            </a:r>
            <a:endParaRPr lang="ca-ES" dirty="0">
              <a:solidFill>
                <a:srgbClr val="C00000"/>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683531" y="13590"/>
            <a:ext cx="1952625"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0123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contingut 1"/>
          <p:cNvSpPr>
            <a:spLocks noGrp="1"/>
          </p:cNvSpPr>
          <p:nvPr>
            <p:ph idx="1"/>
          </p:nvPr>
        </p:nvSpPr>
        <p:spPr>
          <a:xfrm>
            <a:off x="1847528" y="1700809"/>
            <a:ext cx="8229600" cy="4525963"/>
          </a:xfrm>
        </p:spPr>
        <p:txBody>
          <a:bodyPr>
            <a:normAutofit/>
          </a:bodyPr>
          <a:lstStyle/>
          <a:p>
            <a:r>
              <a:rPr lang="ca-ES" sz="2400" dirty="0"/>
              <a:t>He </a:t>
            </a:r>
            <a:r>
              <a:rPr lang="ca-ES" sz="2400" dirty="0" err="1"/>
              <a:t>only</a:t>
            </a:r>
            <a:r>
              <a:rPr lang="ca-ES" sz="2400" dirty="0"/>
              <a:t> </a:t>
            </a:r>
            <a:r>
              <a:rPr lang="ca-ES" sz="2400" dirty="0" err="1"/>
              <a:t>remembered</a:t>
            </a:r>
            <a:r>
              <a:rPr lang="ca-ES" sz="2400" dirty="0"/>
              <a:t> </a:t>
            </a:r>
            <a:r>
              <a:rPr lang="ca-ES" sz="2400" dirty="0" err="1"/>
              <a:t>being</a:t>
            </a:r>
            <a:r>
              <a:rPr lang="ca-ES" sz="2400" dirty="0"/>
              <a:t> </a:t>
            </a:r>
            <a:r>
              <a:rPr lang="ca-ES" sz="2400" dirty="0" err="1"/>
              <a:t>like</a:t>
            </a:r>
            <a:r>
              <a:rPr lang="ca-ES" sz="2400" dirty="0"/>
              <a:t> </a:t>
            </a:r>
          </a:p>
          <a:p>
            <a:pPr marL="109728" indent="0">
              <a:buNone/>
            </a:pPr>
            <a:r>
              <a:rPr lang="ca-ES" sz="2400" dirty="0"/>
              <a:t>   </a:t>
            </a:r>
            <a:r>
              <a:rPr lang="ca-ES" sz="2400" dirty="0" err="1"/>
              <a:t>that</a:t>
            </a:r>
            <a:r>
              <a:rPr lang="ca-ES" sz="2400" dirty="0"/>
              <a:t> </a:t>
            </a:r>
            <a:r>
              <a:rPr lang="ca-ES" sz="2400" dirty="0" err="1"/>
              <a:t>when</a:t>
            </a:r>
            <a:r>
              <a:rPr lang="ca-ES" sz="2400" dirty="0"/>
              <a:t> </a:t>
            </a:r>
            <a:r>
              <a:rPr lang="ca-ES" sz="2400" dirty="0" err="1"/>
              <a:t>his</a:t>
            </a:r>
            <a:r>
              <a:rPr lang="ca-ES" sz="2400" dirty="0"/>
              <a:t> </a:t>
            </a:r>
            <a:r>
              <a:rPr lang="ca-ES" sz="2400" dirty="0" err="1"/>
              <a:t>wife</a:t>
            </a:r>
            <a:r>
              <a:rPr lang="ca-ES" sz="2400" dirty="0"/>
              <a:t> </a:t>
            </a:r>
            <a:r>
              <a:rPr lang="ca-ES" sz="2400" dirty="0" err="1"/>
              <a:t>died</a:t>
            </a:r>
            <a:r>
              <a:rPr lang="ca-ES" sz="2400" dirty="0"/>
              <a:t>.</a:t>
            </a:r>
          </a:p>
          <a:p>
            <a:r>
              <a:rPr lang="ca-ES" sz="2400" dirty="0"/>
              <a:t>He </a:t>
            </a:r>
            <a:r>
              <a:rPr lang="ca-ES" sz="2400" dirty="0" err="1"/>
              <a:t>was</a:t>
            </a:r>
            <a:r>
              <a:rPr lang="ca-ES" sz="2400" dirty="0"/>
              <a:t> put on a </a:t>
            </a:r>
            <a:r>
              <a:rPr lang="ca-ES" sz="2400" dirty="0" err="1"/>
              <a:t>low</a:t>
            </a:r>
            <a:r>
              <a:rPr lang="ca-ES" sz="2400" dirty="0"/>
              <a:t> </a:t>
            </a:r>
            <a:r>
              <a:rPr lang="ca-ES" sz="2400" dirty="0" err="1"/>
              <a:t>dose</a:t>
            </a:r>
            <a:r>
              <a:rPr lang="ca-ES" sz="2400" dirty="0"/>
              <a:t> SSRI </a:t>
            </a:r>
            <a:r>
              <a:rPr lang="ca-ES" sz="2400" dirty="0" err="1"/>
              <a:t>and</a:t>
            </a:r>
            <a:r>
              <a:rPr lang="ca-ES" sz="2400" dirty="0"/>
              <a:t> </a:t>
            </a:r>
            <a:r>
              <a:rPr lang="ca-ES" sz="2400" dirty="0" err="1"/>
              <a:t>had</a:t>
            </a:r>
            <a:r>
              <a:rPr lang="ca-ES" sz="2400" dirty="0"/>
              <a:t> a </a:t>
            </a:r>
            <a:r>
              <a:rPr lang="ca-ES" sz="2400" dirty="0" err="1"/>
              <a:t>follow</a:t>
            </a:r>
            <a:r>
              <a:rPr lang="ca-ES" sz="2400" dirty="0"/>
              <a:t>-up </a:t>
            </a:r>
            <a:r>
              <a:rPr lang="ca-ES" sz="2400" dirty="0" err="1"/>
              <a:t>face</a:t>
            </a:r>
            <a:r>
              <a:rPr lang="ca-ES" sz="2400" dirty="0"/>
              <a:t> to </a:t>
            </a:r>
            <a:r>
              <a:rPr lang="ca-ES" sz="2400" dirty="0" err="1"/>
              <a:t>face</a:t>
            </a:r>
            <a:r>
              <a:rPr lang="ca-ES" sz="2400" dirty="0"/>
              <a:t> </a:t>
            </a:r>
            <a:r>
              <a:rPr lang="ca-ES" sz="2400" dirty="0" err="1"/>
              <a:t>appointment</a:t>
            </a:r>
            <a:r>
              <a:rPr lang="ca-ES" sz="2400" dirty="0"/>
              <a:t> </a:t>
            </a:r>
            <a:r>
              <a:rPr lang="ca-ES" sz="2400" dirty="0" err="1"/>
              <a:t>also</a:t>
            </a:r>
            <a:r>
              <a:rPr lang="ca-ES" sz="2400" dirty="0"/>
              <a:t> to </a:t>
            </a:r>
            <a:r>
              <a:rPr lang="ca-ES" sz="2400" dirty="0" err="1"/>
              <a:t>check</a:t>
            </a:r>
            <a:r>
              <a:rPr lang="ca-ES" sz="2400" dirty="0"/>
              <a:t> cardiovascular </a:t>
            </a:r>
            <a:r>
              <a:rPr lang="ca-ES" sz="2400" dirty="0" err="1"/>
              <a:t>profile</a:t>
            </a:r>
            <a:r>
              <a:rPr lang="ca-ES" sz="2400" dirty="0"/>
              <a:t>. </a:t>
            </a:r>
          </a:p>
          <a:p>
            <a:r>
              <a:rPr lang="ca-ES" sz="2400" dirty="0"/>
              <a:t>In </a:t>
            </a:r>
            <a:r>
              <a:rPr lang="ca-ES" sz="2400" dirty="0" err="1"/>
              <a:t>spite</a:t>
            </a:r>
            <a:r>
              <a:rPr lang="ca-ES" sz="2400" dirty="0"/>
              <a:t> of a </a:t>
            </a:r>
            <a:r>
              <a:rPr lang="ca-ES" sz="2400" dirty="0" err="1"/>
              <a:t>mild</a:t>
            </a:r>
            <a:r>
              <a:rPr lang="ca-ES" sz="2400" dirty="0"/>
              <a:t> </a:t>
            </a:r>
            <a:r>
              <a:rPr lang="ca-ES" sz="2400" dirty="0" err="1"/>
              <a:t>improvement</a:t>
            </a:r>
            <a:r>
              <a:rPr lang="ca-ES" sz="2400" dirty="0"/>
              <a:t> of </a:t>
            </a:r>
            <a:r>
              <a:rPr lang="ca-ES" sz="2400" dirty="0" err="1"/>
              <a:t>mood</a:t>
            </a:r>
            <a:r>
              <a:rPr lang="ca-ES" sz="2400" dirty="0"/>
              <a:t> </a:t>
            </a:r>
            <a:r>
              <a:rPr lang="ca-ES" sz="2400" dirty="0" err="1"/>
              <a:t>and</a:t>
            </a:r>
            <a:r>
              <a:rPr lang="ca-ES" sz="2400" dirty="0"/>
              <a:t> </a:t>
            </a:r>
            <a:r>
              <a:rPr lang="ca-ES" sz="2400" dirty="0" err="1"/>
              <a:t>that</a:t>
            </a:r>
            <a:r>
              <a:rPr lang="ca-ES" sz="2400" dirty="0"/>
              <a:t> all cardiovascular </a:t>
            </a:r>
            <a:r>
              <a:rPr lang="ca-ES" sz="2400" dirty="0" err="1"/>
              <a:t>profile</a:t>
            </a:r>
            <a:r>
              <a:rPr lang="ca-ES" sz="2400" dirty="0"/>
              <a:t> </a:t>
            </a:r>
            <a:r>
              <a:rPr lang="ca-ES" sz="2400" dirty="0" err="1"/>
              <a:t>was</a:t>
            </a:r>
            <a:r>
              <a:rPr lang="ca-ES" sz="2400" dirty="0"/>
              <a:t> </a:t>
            </a:r>
            <a:r>
              <a:rPr lang="ca-ES" sz="2400" dirty="0" err="1"/>
              <a:t>well</a:t>
            </a:r>
            <a:r>
              <a:rPr lang="ca-ES" sz="2400" dirty="0"/>
              <a:t> </a:t>
            </a:r>
            <a:r>
              <a:rPr lang="ca-ES" sz="2400" dirty="0" err="1"/>
              <a:t>controlled</a:t>
            </a:r>
            <a:r>
              <a:rPr lang="ca-ES" sz="2400" dirty="0"/>
              <a:t>, he </a:t>
            </a:r>
            <a:r>
              <a:rPr lang="ca-ES" sz="2400" dirty="0" err="1"/>
              <a:t>suffered</a:t>
            </a:r>
            <a:r>
              <a:rPr lang="ca-ES" sz="2400" dirty="0"/>
              <a:t> a </a:t>
            </a:r>
            <a:r>
              <a:rPr lang="ca-ES" sz="2400" dirty="0" err="1"/>
              <a:t>mild</a:t>
            </a:r>
            <a:r>
              <a:rPr lang="ca-ES" sz="2400" dirty="0"/>
              <a:t> </a:t>
            </a:r>
            <a:r>
              <a:rPr lang="ca-ES" sz="2400" dirty="0" err="1"/>
              <a:t>stroke</a:t>
            </a:r>
            <a:r>
              <a:rPr lang="ca-ES" sz="2400" dirty="0"/>
              <a:t> </a:t>
            </a:r>
            <a:r>
              <a:rPr lang="ca-ES" sz="2400" dirty="0" err="1"/>
              <a:t>some</a:t>
            </a:r>
            <a:r>
              <a:rPr lang="ca-ES" sz="2400" dirty="0"/>
              <a:t> </a:t>
            </a:r>
            <a:r>
              <a:rPr lang="ca-ES" sz="2400" dirty="0" err="1"/>
              <a:t>weeks</a:t>
            </a:r>
            <a:r>
              <a:rPr lang="ca-ES" sz="2400" dirty="0"/>
              <a:t> </a:t>
            </a:r>
            <a:r>
              <a:rPr lang="ca-ES" sz="2400" dirty="0" err="1"/>
              <a:t>afterwards</a:t>
            </a:r>
            <a:r>
              <a:rPr lang="ca-ES" sz="2400" dirty="0"/>
              <a:t>. Hopefully he will recover well without deficiencies.</a:t>
            </a:r>
          </a:p>
          <a:p>
            <a:endParaRPr lang="ca-ES" dirty="0"/>
          </a:p>
        </p:txBody>
      </p:sp>
      <p:sp>
        <p:nvSpPr>
          <p:cNvPr id="3" name="Títol 2"/>
          <p:cNvSpPr>
            <a:spLocks noGrp="1"/>
          </p:cNvSpPr>
          <p:nvPr>
            <p:ph type="title"/>
          </p:nvPr>
        </p:nvSpPr>
        <p:spPr>
          <a:xfrm>
            <a:off x="1703512" y="260648"/>
            <a:ext cx="8229600" cy="1143000"/>
          </a:xfrm>
        </p:spPr>
        <p:txBody>
          <a:bodyPr/>
          <a:lstStyle/>
          <a:p>
            <a:r>
              <a:rPr lang="ca-ES" dirty="0">
                <a:solidFill>
                  <a:srgbClr val="C00000"/>
                </a:solidFill>
              </a:rPr>
              <a:t>Jose </a:t>
            </a:r>
            <a:r>
              <a:rPr lang="ca-ES" dirty="0" err="1">
                <a:solidFill>
                  <a:srgbClr val="C00000"/>
                </a:solidFill>
              </a:rPr>
              <a:t>and</a:t>
            </a:r>
            <a:r>
              <a:rPr lang="ca-ES" dirty="0">
                <a:solidFill>
                  <a:srgbClr val="C00000"/>
                </a:solidFill>
              </a:rPr>
              <a:t> </a:t>
            </a:r>
            <a:r>
              <a:rPr lang="ca-ES" dirty="0" err="1">
                <a:solidFill>
                  <a:srgbClr val="C00000"/>
                </a:solidFill>
              </a:rPr>
              <a:t>the</a:t>
            </a:r>
            <a:r>
              <a:rPr lang="ca-ES" dirty="0">
                <a:solidFill>
                  <a:srgbClr val="C00000"/>
                </a:solidFill>
              </a:rPr>
              <a:t> </a:t>
            </a:r>
            <a:r>
              <a:rPr lang="ca-ES" dirty="0" err="1">
                <a:solidFill>
                  <a:srgbClr val="C00000"/>
                </a:solidFill>
              </a:rPr>
              <a:t>pandemic</a:t>
            </a:r>
            <a:r>
              <a:rPr lang="ca-ES" dirty="0">
                <a:solidFill>
                  <a:srgbClr val="C00000"/>
                </a:solidFill>
              </a:rPr>
              <a:t> (II)</a:t>
            </a:r>
            <a:endParaRPr lang="ca-ES"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616281" y="116633"/>
            <a:ext cx="1957387" cy="234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491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991544" y="1662940"/>
            <a:ext cx="8229600" cy="4525963"/>
          </a:xfrm>
        </p:spPr>
        <p:txBody>
          <a:bodyPr/>
          <a:lstStyle/>
          <a:p>
            <a:pPr marL="0" indent="0">
              <a:buNone/>
            </a:pPr>
            <a:r>
              <a:rPr lang="ca-ES" dirty="0"/>
              <a:t>                       </a:t>
            </a:r>
          </a:p>
        </p:txBody>
      </p:sp>
      <p:sp>
        <p:nvSpPr>
          <p:cNvPr id="2" name="Títol 1"/>
          <p:cNvSpPr>
            <a:spLocks noGrp="1"/>
          </p:cNvSpPr>
          <p:nvPr>
            <p:ph type="title"/>
          </p:nvPr>
        </p:nvSpPr>
        <p:spPr>
          <a:xfrm>
            <a:off x="1847528" y="188640"/>
            <a:ext cx="8229600" cy="1143000"/>
          </a:xfrm>
        </p:spPr>
        <p:txBody>
          <a:bodyPr>
            <a:normAutofit fontScale="90000"/>
          </a:bodyPr>
          <a:lstStyle/>
          <a:p>
            <a:r>
              <a:rPr lang="ca-ES" b="1" dirty="0" err="1">
                <a:solidFill>
                  <a:srgbClr val="C00000"/>
                </a:solidFill>
              </a:rPr>
              <a:t>Holistic</a:t>
            </a:r>
            <a:r>
              <a:rPr lang="ca-ES" b="1" dirty="0">
                <a:solidFill>
                  <a:srgbClr val="C00000"/>
                </a:solidFill>
              </a:rPr>
              <a:t> </a:t>
            </a:r>
            <a:r>
              <a:rPr lang="ca-ES" b="1" dirty="0" err="1">
                <a:solidFill>
                  <a:srgbClr val="C00000"/>
                </a:solidFill>
              </a:rPr>
              <a:t>approach</a:t>
            </a:r>
            <a:r>
              <a:rPr lang="ca-ES" b="1" dirty="0">
                <a:solidFill>
                  <a:srgbClr val="C00000"/>
                </a:solidFill>
              </a:rPr>
              <a:t> of </a:t>
            </a:r>
            <a:r>
              <a:rPr lang="ca-ES" b="1" dirty="0" err="1">
                <a:solidFill>
                  <a:srgbClr val="C00000"/>
                </a:solidFill>
              </a:rPr>
              <a:t>Covid</a:t>
            </a:r>
            <a:r>
              <a:rPr lang="ca-ES" b="1" dirty="0">
                <a:solidFill>
                  <a:srgbClr val="C00000"/>
                </a:solidFill>
              </a:rPr>
              <a:t> 10 </a:t>
            </a:r>
            <a:r>
              <a:rPr lang="ca-ES" b="1" dirty="0" err="1">
                <a:solidFill>
                  <a:srgbClr val="C00000"/>
                </a:solidFill>
              </a:rPr>
              <a:t>and</a:t>
            </a:r>
            <a:r>
              <a:rPr lang="ca-ES" b="1" dirty="0">
                <a:solidFill>
                  <a:srgbClr val="C00000"/>
                </a:solidFill>
              </a:rPr>
              <a:t> </a:t>
            </a:r>
            <a:r>
              <a:rPr lang="ca-ES" b="1" dirty="0" err="1">
                <a:solidFill>
                  <a:srgbClr val="C00000"/>
                </a:solidFill>
              </a:rPr>
              <a:t>health</a:t>
            </a:r>
            <a:r>
              <a:rPr lang="ca-ES" b="1" dirty="0">
                <a:solidFill>
                  <a:srgbClr val="C00000"/>
                </a:solidFill>
              </a:rPr>
              <a:t> </a:t>
            </a:r>
            <a:r>
              <a:rPr lang="ca-ES" b="1" dirty="0" err="1">
                <a:solidFill>
                  <a:srgbClr val="C00000"/>
                </a:solidFill>
              </a:rPr>
              <a:t>impact</a:t>
            </a:r>
            <a:endParaRPr lang="ca-ES" b="1" dirty="0">
              <a:solidFill>
                <a:srgbClr val="C00000"/>
              </a:solidFill>
            </a:endParaRPr>
          </a:p>
        </p:txBody>
      </p:sp>
      <p:sp>
        <p:nvSpPr>
          <p:cNvPr id="4" name="Triangle isòsceles 3"/>
          <p:cNvSpPr/>
          <p:nvPr/>
        </p:nvSpPr>
        <p:spPr>
          <a:xfrm>
            <a:off x="4511824" y="2708920"/>
            <a:ext cx="2304256" cy="22322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5" name="QuadreDeText 4"/>
          <p:cNvSpPr txBox="1"/>
          <p:nvPr/>
        </p:nvSpPr>
        <p:spPr>
          <a:xfrm>
            <a:off x="4684035" y="1700809"/>
            <a:ext cx="1914961" cy="646331"/>
          </a:xfrm>
          <a:prstGeom prst="rect">
            <a:avLst/>
          </a:prstGeom>
          <a:noFill/>
        </p:spPr>
        <p:txBody>
          <a:bodyPr wrap="square" rtlCol="0">
            <a:spAutoFit/>
          </a:bodyPr>
          <a:lstStyle/>
          <a:p>
            <a:r>
              <a:rPr lang="ca-ES" b="1" dirty="0">
                <a:solidFill>
                  <a:prstClr val="black"/>
                </a:solidFill>
                <a:latin typeface="Lucida Sans Unicode"/>
              </a:rPr>
              <a:t>COVID 19</a:t>
            </a:r>
          </a:p>
          <a:p>
            <a:r>
              <a:rPr lang="ca-ES" b="1" dirty="0">
                <a:solidFill>
                  <a:prstClr val="black"/>
                </a:solidFill>
                <a:latin typeface="Lucida Sans Unicode"/>
              </a:rPr>
              <a:t>PSYCOLOGICAL</a:t>
            </a:r>
          </a:p>
        </p:txBody>
      </p:sp>
      <p:sp>
        <p:nvSpPr>
          <p:cNvPr id="6" name="QuadreDeText 5"/>
          <p:cNvSpPr txBox="1"/>
          <p:nvPr/>
        </p:nvSpPr>
        <p:spPr>
          <a:xfrm>
            <a:off x="2999657" y="5053137"/>
            <a:ext cx="1914961" cy="646331"/>
          </a:xfrm>
          <a:prstGeom prst="rect">
            <a:avLst/>
          </a:prstGeom>
          <a:noFill/>
        </p:spPr>
        <p:txBody>
          <a:bodyPr wrap="square" rtlCol="0">
            <a:spAutoFit/>
          </a:bodyPr>
          <a:lstStyle/>
          <a:p>
            <a:r>
              <a:rPr lang="ca-ES" b="1" dirty="0">
                <a:solidFill>
                  <a:prstClr val="black"/>
                </a:solidFill>
                <a:latin typeface="Lucida Sans Unicode"/>
              </a:rPr>
              <a:t>COVID 19</a:t>
            </a:r>
          </a:p>
          <a:p>
            <a:r>
              <a:rPr lang="ca-ES" b="1" dirty="0">
                <a:solidFill>
                  <a:prstClr val="black"/>
                </a:solidFill>
                <a:latin typeface="Lucida Sans Unicode"/>
              </a:rPr>
              <a:t>BIOLOGICAL </a:t>
            </a:r>
          </a:p>
        </p:txBody>
      </p:sp>
      <p:sp>
        <p:nvSpPr>
          <p:cNvPr id="7" name="QuadreDeText 6"/>
          <p:cNvSpPr txBox="1"/>
          <p:nvPr/>
        </p:nvSpPr>
        <p:spPr>
          <a:xfrm>
            <a:off x="7032104" y="5085184"/>
            <a:ext cx="2664296" cy="923330"/>
          </a:xfrm>
          <a:prstGeom prst="rect">
            <a:avLst/>
          </a:prstGeom>
          <a:noFill/>
        </p:spPr>
        <p:txBody>
          <a:bodyPr wrap="square" rtlCol="0">
            <a:spAutoFit/>
          </a:bodyPr>
          <a:lstStyle/>
          <a:p>
            <a:r>
              <a:rPr lang="ca-ES" b="1" dirty="0">
                <a:solidFill>
                  <a:prstClr val="black"/>
                </a:solidFill>
                <a:latin typeface="Lucida Sans Unicode"/>
              </a:rPr>
              <a:t>COVID 19</a:t>
            </a:r>
          </a:p>
          <a:p>
            <a:r>
              <a:rPr lang="ca-ES" b="1" dirty="0">
                <a:solidFill>
                  <a:prstClr val="black"/>
                </a:solidFill>
                <a:latin typeface="Lucida Sans Unicode"/>
              </a:rPr>
              <a:t>SOCIAL ( </a:t>
            </a:r>
            <a:r>
              <a:rPr lang="ca-ES" b="1" dirty="0" err="1">
                <a:solidFill>
                  <a:prstClr val="black"/>
                </a:solidFill>
                <a:latin typeface="Lucida Sans Unicode"/>
              </a:rPr>
              <a:t>including</a:t>
            </a:r>
            <a:r>
              <a:rPr lang="ca-ES" b="1" dirty="0">
                <a:solidFill>
                  <a:prstClr val="black"/>
                </a:solidFill>
                <a:latin typeface="Lucida Sans Unicode"/>
              </a:rPr>
              <a:t> </a:t>
            </a:r>
            <a:r>
              <a:rPr lang="ca-ES" b="1" dirty="0" err="1">
                <a:solidFill>
                  <a:prstClr val="black"/>
                </a:solidFill>
                <a:latin typeface="Lucida Sans Unicode"/>
              </a:rPr>
              <a:t>family</a:t>
            </a:r>
            <a:r>
              <a:rPr lang="ca-ES" b="1" dirty="0">
                <a:solidFill>
                  <a:prstClr val="black"/>
                </a:solidFill>
                <a:latin typeface="Lucida Sans Unicode"/>
              </a:rPr>
              <a:t>  &amp; </a:t>
            </a:r>
            <a:r>
              <a:rPr lang="ca-ES" b="1" dirty="0" err="1">
                <a:solidFill>
                  <a:prstClr val="black"/>
                </a:solidFill>
                <a:latin typeface="Lucida Sans Unicode"/>
              </a:rPr>
              <a:t>community</a:t>
            </a:r>
            <a:r>
              <a:rPr lang="ca-ES" dirty="0">
                <a:solidFill>
                  <a:prstClr val="black"/>
                </a:solidFill>
                <a:latin typeface="Lucida Sans Unicode"/>
              </a:rPr>
              <a:t>)</a:t>
            </a:r>
          </a:p>
        </p:txBody>
      </p:sp>
      <p:sp>
        <p:nvSpPr>
          <p:cNvPr id="8" name="Fletxa cap amunt i cap avall 7"/>
          <p:cNvSpPr/>
          <p:nvPr/>
        </p:nvSpPr>
        <p:spPr>
          <a:xfrm rot="1545763">
            <a:off x="3814122" y="2770420"/>
            <a:ext cx="762833" cy="1728192"/>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9" name="Fletxa cap amunt i cap avall 8"/>
          <p:cNvSpPr/>
          <p:nvPr/>
        </p:nvSpPr>
        <p:spPr>
          <a:xfrm rot="5400000">
            <a:off x="5337912" y="4544082"/>
            <a:ext cx="652080" cy="1870086"/>
          </a:xfrm>
          <a:prstGeom prst="up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10" name="Fletxa cap amunt i cap avall 9"/>
          <p:cNvSpPr/>
          <p:nvPr/>
        </p:nvSpPr>
        <p:spPr>
          <a:xfrm rot="8900033">
            <a:off x="6650688" y="2797117"/>
            <a:ext cx="762833" cy="1728192"/>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11" name="Oval 10"/>
          <p:cNvSpPr/>
          <p:nvPr/>
        </p:nvSpPr>
        <p:spPr>
          <a:xfrm>
            <a:off x="4471412" y="1448306"/>
            <a:ext cx="2408264" cy="1151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12" name="Oval 11"/>
          <p:cNvSpPr/>
          <p:nvPr/>
        </p:nvSpPr>
        <p:spPr>
          <a:xfrm>
            <a:off x="2411523" y="4877808"/>
            <a:ext cx="2129869" cy="10673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13" name="Oval 12"/>
          <p:cNvSpPr/>
          <p:nvPr/>
        </p:nvSpPr>
        <p:spPr>
          <a:xfrm>
            <a:off x="6879676" y="4877809"/>
            <a:ext cx="2672708" cy="13595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prstClr val="white"/>
              </a:solidFill>
              <a:latin typeface="Lucida Sans Unicode"/>
            </a:endParaRPr>
          </a:p>
        </p:txBody>
      </p:sp>
      <p:sp>
        <p:nvSpPr>
          <p:cNvPr id="14" name="QuadreDeText 13"/>
          <p:cNvSpPr txBox="1"/>
          <p:nvPr/>
        </p:nvSpPr>
        <p:spPr>
          <a:xfrm>
            <a:off x="6889870" y="1466645"/>
            <a:ext cx="1872208" cy="646331"/>
          </a:xfrm>
          <a:prstGeom prst="rect">
            <a:avLst/>
          </a:prstGeom>
          <a:noFill/>
        </p:spPr>
        <p:txBody>
          <a:bodyPr wrap="square" rtlCol="0">
            <a:spAutoFit/>
          </a:bodyPr>
          <a:lstStyle/>
          <a:p>
            <a:r>
              <a:rPr lang="ca-ES" dirty="0" err="1">
                <a:solidFill>
                  <a:prstClr val="black"/>
                </a:solidFill>
                <a:latin typeface="Lucida Sans Unicode"/>
              </a:rPr>
              <a:t>Anxiety</a:t>
            </a:r>
            <a:r>
              <a:rPr lang="ca-ES" dirty="0">
                <a:solidFill>
                  <a:prstClr val="black"/>
                </a:solidFill>
                <a:latin typeface="Lucida Sans Unicode"/>
              </a:rPr>
              <a:t> , </a:t>
            </a:r>
            <a:r>
              <a:rPr lang="ca-ES" dirty="0" err="1">
                <a:solidFill>
                  <a:prstClr val="black"/>
                </a:solidFill>
                <a:latin typeface="Lucida Sans Unicode"/>
              </a:rPr>
              <a:t>depression</a:t>
            </a:r>
            <a:r>
              <a:rPr lang="ca-ES" dirty="0">
                <a:solidFill>
                  <a:prstClr val="black"/>
                </a:solidFill>
                <a:latin typeface="Lucida Sans Unicode"/>
              </a:rPr>
              <a:t>...</a:t>
            </a:r>
          </a:p>
        </p:txBody>
      </p:sp>
      <p:sp>
        <p:nvSpPr>
          <p:cNvPr id="15" name="QuadreDeText 14"/>
          <p:cNvSpPr txBox="1"/>
          <p:nvPr/>
        </p:nvSpPr>
        <p:spPr>
          <a:xfrm>
            <a:off x="7032104" y="6247022"/>
            <a:ext cx="3168352" cy="369332"/>
          </a:xfrm>
          <a:prstGeom prst="rect">
            <a:avLst/>
          </a:prstGeom>
          <a:noFill/>
        </p:spPr>
        <p:txBody>
          <a:bodyPr wrap="square" rtlCol="0">
            <a:spAutoFit/>
          </a:bodyPr>
          <a:lstStyle/>
          <a:p>
            <a:r>
              <a:rPr lang="ca-ES" dirty="0" err="1">
                <a:solidFill>
                  <a:prstClr val="black"/>
                </a:solidFill>
                <a:latin typeface="Lucida Sans Unicode"/>
              </a:rPr>
              <a:t>Isolation</a:t>
            </a:r>
            <a:r>
              <a:rPr lang="ca-ES" dirty="0">
                <a:solidFill>
                  <a:prstClr val="black"/>
                </a:solidFill>
                <a:latin typeface="Lucida Sans Unicode"/>
              </a:rPr>
              <a:t>, </a:t>
            </a:r>
            <a:r>
              <a:rPr lang="ca-ES" dirty="0" err="1">
                <a:solidFill>
                  <a:prstClr val="black"/>
                </a:solidFill>
                <a:latin typeface="Lucida Sans Unicode"/>
              </a:rPr>
              <a:t>loneliness</a:t>
            </a:r>
            <a:r>
              <a:rPr lang="ca-ES" dirty="0">
                <a:solidFill>
                  <a:prstClr val="black"/>
                </a:solidFill>
                <a:latin typeface="Lucida Sans Unicode"/>
              </a:rPr>
              <a:t>...</a:t>
            </a:r>
          </a:p>
        </p:txBody>
      </p:sp>
      <p:sp>
        <p:nvSpPr>
          <p:cNvPr id="16" name="QuadreDeText 15"/>
          <p:cNvSpPr txBox="1"/>
          <p:nvPr/>
        </p:nvSpPr>
        <p:spPr>
          <a:xfrm>
            <a:off x="1555699" y="3989421"/>
            <a:ext cx="2262931" cy="923330"/>
          </a:xfrm>
          <a:prstGeom prst="rect">
            <a:avLst/>
          </a:prstGeom>
          <a:noFill/>
        </p:spPr>
        <p:txBody>
          <a:bodyPr wrap="square" rtlCol="0">
            <a:spAutoFit/>
          </a:bodyPr>
          <a:lstStyle/>
          <a:p>
            <a:r>
              <a:rPr lang="ca-ES" dirty="0" err="1">
                <a:solidFill>
                  <a:prstClr val="black"/>
                </a:solidFill>
                <a:latin typeface="Lucida Sans Unicode"/>
              </a:rPr>
              <a:t>Covid</a:t>
            </a:r>
            <a:r>
              <a:rPr lang="ca-ES" dirty="0">
                <a:solidFill>
                  <a:prstClr val="black"/>
                </a:solidFill>
                <a:latin typeface="Lucida Sans Unicode"/>
              </a:rPr>
              <a:t> , cardiovascular, </a:t>
            </a:r>
            <a:r>
              <a:rPr lang="ca-ES" dirty="0" err="1">
                <a:solidFill>
                  <a:prstClr val="black"/>
                </a:solidFill>
                <a:latin typeface="Lucida Sans Unicode"/>
              </a:rPr>
              <a:t>cancer</a:t>
            </a:r>
            <a:r>
              <a:rPr lang="ca-ES" dirty="0">
                <a:solidFill>
                  <a:prstClr val="black"/>
                </a:solidFill>
                <a:latin typeface="Lucida Sans Unicode"/>
              </a:rPr>
              <a:t>...</a:t>
            </a:r>
          </a:p>
        </p:txBody>
      </p:sp>
    </p:spTree>
    <p:extLst>
      <p:ext uri="{BB962C8B-B14F-4D97-AF65-F5344CB8AC3E}">
        <p14:creationId xmlns:p14="http://schemas.microsoft.com/office/powerpoint/2010/main" xmlns="" val="101759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contingut 1"/>
          <p:cNvSpPr>
            <a:spLocks noGrp="1"/>
          </p:cNvSpPr>
          <p:nvPr>
            <p:ph idx="1"/>
          </p:nvPr>
        </p:nvSpPr>
        <p:spPr>
          <a:xfrm>
            <a:off x="1847528" y="1052737"/>
            <a:ext cx="8229600" cy="4525963"/>
          </a:xfrm>
        </p:spPr>
        <p:txBody>
          <a:bodyPr>
            <a:normAutofit fontScale="92500"/>
          </a:bodyPr>
          <a:lstStyle/>
          <a:p>
            <a:r>
              <a:rPr lang="en-US" dirty="0"/>
              <a:t>Global health measures should be employed to </a:t>
            </a:r>
            <a:r>
              <a:rPr lang="en-US" b="1" dirty="0"/>
              <a:t>address psychosocial stressors</a:t>
            </a:r>
            <a:r>
              <a:rPr lang="en-US" dirty="0"/>
              <a:t>, particularly related to the use of isolation/quarantine, fear and vulnerability among the general population.</a:t>
            </a:r>
          </a:p>
          <a:p>
            <a:r>
              <a:rPr lang="en-US" dirty="0"/>
              <a:t>A worldwide inclusive response </a:t>
            </a:r>
            <a:r>
              <a:rPr lang="en-US" b="1" dirty="0"/>
              <a:t>should include a focus on mental health impact of patients and general population</a:t>
            </a:r>
            <a:r>
              <a:rPr lang="en-US" dirty="0"/>
              <a:t>. </a:t>
            </a:r>
          </a:p>
          <a:p>
            <a:r>
              <a:rPr lang="en-US" dirty="0"/>
              <a:t>The </a:t>
            </a:r>
            <a:r>
              <a:rPr lang="en-US" b="1" dirty="0"/>
              <a:t>information from media and social network </a:t>
            </a:r>
            <a:r>
              <a:rPr lang="en-US" dirty="0"/>
              <a:t>should be closely controlled and community </a:t>
            </a:r>
            <a:r>
              <a:rPr lang="en-US" b="1" dirty="0"/>
              <a:t>supportive psychological interventions </a:t>
            </a:r>
            <a:r>
              <a:rPr lang="en-US" dirty="0"/>
              <a:t>globally promoted.</a:t>
            </a:r>
          </a:p>
          <a:p>
            <a:endParaRPr lang="ca-ES" dirty="0"/>
          </a:p>
        </p:txBody>
      </p:sp>
      <p:sp>
        <p:nvSpPr>
          <p:cNvPr id="3" name="Títol 2"/>
          <p:cNvSpPr>
            <a:spLocks noGrp="1"/>
          </p:cNvSpPr>
          <p:nvPr>
            <p:ph type="title"/>
          </p:nvPr>
        </p:nvSpPr>
        <p:spPr>
          <a:xfrm>
            <a:off x="1524000" y="116632"/>
            <a:ext cx="9144000" cy="1143000"/>
          </a:xfrm>
        </p:spPr>
        <p:txBody>
          <a:bodyPr>
            <a:normAutofit/>
          </a:bodyPr>
          <a:lstStyle/>
          <a:p>
            <a:r>
              <a:rPr lang="ca-ES" sz="3200" dirty="0">
                <a:solidFill>
                  <a:srgbClr val="C00000"/>
                </a:solidFill>
              </a:rPr>
              <a:t>Global </a:t>
            </a:r>
            <a:r>
              <a:rPr lang="ca-ES" sz="3200" dirty="0" err="1">
                <a:solidFill>
                  <a:srgbClr val="C00000"/>
                </a:solidFill>
              </a:rPr>
              <a:t>Covid</a:t>
            </a:r>
            <a:r>
              <a:rPr lang="ca-ES" sz="3200" dirty="0">
                <a:solidFill>
                  <a:srgbClr val="C00000"/>
                </a:solidFill>
              </a:rPr>
              <a:t> 19 </a:t>
            </a:r>
            <a:r>
              <a:rPr lang="ca-ES" sz="3200" dirty="0" err="1">
                <a:solidFill>
                  <a:srgbClr val="C00000"/>
                </a:solidFill>
              </a:rPr>
              <a:t>impacts</a:t>
            </a:r>
            <a:r>
              <a:rPr lang="ca-ES" sz="3200" dirty="0">
                <a:solidFill>
                  <a:srgbClr val="C00000"/>
                </a:solidFill>
              </a:rPr>
              <a:t> on mental </a:t>
            </a:r>
            <a:r>
              <a:rPr lang="ca-ES" sz="3200" dirty="0" err="1">
                <a:solidFill>
                  <a:srgbClr val="C00000"/>
                </a:solidFill>
              </a:rPr>
              <a:t>health</a:t>
            </a:r>
            <a:r>
              <a:rPr lang="ca-ES" sz="3200" dirty="0">
                <a:solidFill>
                  <a:srgbClr val="C00000"/>
                </a:solidFill>
              </a:rPr>
              <a:t> </a:t>
            </a:r>
            <a:endParaRPr lang="ca-ES" sz="3200" dirty="0"/>
          </a:p>
        </p:txBody>
      </p:sp>
      <p:sp>
        <p:nvSpPr>
          <p:cNvPr id="4" name="Rectangle 3"/>
          <p:cNvSpPr/>
          <p:nvPr/>
        </p:nvSpPr>
        <p:spPr>
          <a:xfrm>
            <a:off x="4583832" y="5445224"/>
            <a:ext cx="5904656" cy="1231106"/>
          </a:xfrm>
          <a:prstGeom prst="rect">
            <a:avLst/>
          </a:prstGeom>
        </p:spPr>
        <p:txBody>
          <a:bodyPr wrap="square">
            <a:spAutoFit/>
          </a:bodyPr>
          <a:lstStyle/>
          <a:p>
            <a:r>
              <a:rPr lang="ca-ES" sz="1400" dirty="0" err="1">
                <a:solidFill>
                  <a:srgbClr val="0070C0"/>
                </a:solidFill>
                <a:latin typeface="Lucida Sans Unicode"/>
              </a:rPr>
              <a:t>Torales</a:t>
            </a:r>
            <a:r>
              <a:rPr lang="ca-ES" sz="1400" dirty="0">
                <a:solidFill>
                  <a:srgbClr val="0070C0"/>
                </a:solidFill>
                <a:latin typeface="Lucida Sans Unicode"/>
              </a:rPr>
              <a:t> J, </a:t>
            </a:r>
            <a:r>
              <a:rPr lang="ca-ES" sz="1400" dirty="0" err="1">
                <a:solidFill>
                  <a:srgbClr val="0070C0"/>
                </a:solidFill>
                <a:latin typeface="Lucida Sans Unicode"/>
              </a:rPr>
              <a:t>O'Higgins</a:t>
            </a:r>
            <a:r>
              <a:rPr lang="ca-ES" sz="1400" dirty="0">
                <a:solidFill>
                  <a:srgbClr val="0070C0"/>
                </a:solidFill>
                <a:latin typeface="Lucida Sans Unicode"/>
              </a:rPr>
              <a:t> M, </a:t>
            </a:r>
            <a:r>
              <a:rPr lang="ca-ES" sz="1400" dirty="0" err="1">
                <a:solidFill>
                  <a:srgbClr val="0070C0"/>
                </a:solidFill>
                <a:latin typeface="Lucida Sans Unicode"/>
              </a:rPr>
              <a:t>Castaldelli</a:t>
            </a:r>
            <a:r>
              <a:rPr lang="ca-ES" sz="1400" dirty="0">
                <a:solidFill>
                  <a:srgbClr val="0070C0"/>
                </a:solidFill>
                <a:latin typeface="Lucida Sans Unicode"/>
              </a:rPr>
              <a:t>-Maia JM, </a:t>
            </a:r>
            <a:r>
              <a:rPr lang="ca-ES" sz="1400" dirty="0" err="1">
                <a:solidFill>
                  <a:srgbClr val="0070C0"/>
                </a:solidFill>
                <a:latin typeface="Lucida Sans Unicode"/>
              </a:rPr>
              <a:t>Ventriglio</a:t>
            </a:r>
            <a:r>
              <a:rPr lang="ca-ES" sz="1400" dirty="0">
                <a:solidFill>
                  <a:srgbClr val="0070C0"/>
                </a:solidFill>
                <a:latin typeface="Lucida Sans Unicode"/>
              </a:rPr>
              <a:t> A. </a:t>
            </a:r>
            <a:r>
              <a:rPr lang="ca-ES" sz="1400" dirty="0" err="1">
                <a:solidFill>
                  <a:srgbClr val="0070C0"/>
                </a:solidFill>
                <a:latin typeface="Lucida Sans Unicode"/>
              </a:rPr>
              <a:t>The</a:t>
            </a:r>
            <a:r>
              <a:rPr lang="ca-ES" sz="1400" dirty="0">
                <a:solidFill>
                  <a:srgbClr val="0070C0"/>
                </a:solidFill>
                <a:latin typeface="Lucida Sans Unicode"/>
              </a:rPr>
              <a:t> </a:t>
            </a:r>
            <a:r>
              <a:rPr lang="ca-ES" sz="1400" dirty="0" err="1">
                <a:solidFill>
                  <a:srgbClr val="0070C0"/>
                </a:solidFill>
                <a:latin typeface="Lucida Sans Unicode"/>
              </a:rPr>
              <a:t>outbreak</a:t>
            </a:r>
            <a:r>
              <a:rPr lang="ca-ES" sz="1400" dirty="0">
                <a:solidFill>
                  <a:srgbClr val="0070C0"/>
                </a:solidFill>
                <a:latin typeface="Lucida Sans Unicode"/>
              </a:rPr>
              <a:t> of COVID-19 coronavirus </a:t>
            </a:r>
            <a:r>
              <a:rPr lang="ca-ES" sz="1400" dirty="0" err="1">
                <a:solidFill>
                  <a:srgbClr val="0070C0"/>
                </a:solidFill>
                <a:latin typeface="Lucida Sans Unicode"/>
              </a:rPr>
              <a:t>and</a:t>
            </a:r>
            <a:r>
              <a:rPr lang="ca-ES" sz="1400" dirty="0">
                <a:solidFill>
                  <a:srgbClr val="0070C0"/>
                </a:solidFill>
                <a:latin typeface="Lucida Sans Unicode"/>
              </a:rPr>
              <a:t> </a:t>
            </a:r>
            <a:r>
              <a:rPr lang="ca-ES" sz="1400" dirty="0" err="1">
                <a:solidFill>
                  <a:srgbClr val="0070C0"/>
                </a:solidFill>
                <a:latin typeface="Lucida Sans Unicode"/>
              </a:rPr>
              <a:t>its</a:t>
            </a:r>
            <a:r>
              <a:rPr lang="ca-ES" sz="1400" dirty="0">
                <a:solidFill>
                  <a:srgbClr val="0070C0"/>
                </a:solidFill>
                <a:latin typeface="Lucida Sans Unicode"/>
              </a:rPr>
              <a:t> </a:t>
            </a:r>
            <a:r>
              <a:rPr lang="ca-ES" sz="1400" dirty="0" err="1">
                <a:solidFill>
                  <a:srgbClr val="0070C0"/>
                </a:solidFill>
                <a:latin typeface="Lucida Sans Unicode"/>
              </a:rPr>
              <a:t>impact</a:t>
            </a:r>
            <a:r>
              <a:rPr lang="ca-ES" sz="1400" dirty="0">
                <a:solidFill>
                  <a:srgbClr val="0070C0"/>
                </a:solidFill>
                <a:latin typeface="Lucida Sans Unicode"/>
              </a:rPr>
              <a:t> on global mental </a:t>
            </a:r>
            <a:r>
              <a:rPr lang="ca-ES" sz="1400" dirty="0" err="1">
                <a:solidFill>
                  <a:srgbClr val="0070C0"/>
                </a:solidFill>
                <a:latin typeface="Lucida Sans Unicode"/>
              </a:rPr>
              <a:t>health</a:t>
            </a:r>
            <a:r>
              <a:rPr lang="ca-ES" sz="1400" dirty="0">
                <a:solidFill>
                  <a:srgbClr val="0070C0"/>
                </a:solidFill>
                <a:latin typeface="Lucida Sans Unicode"/>
              </a:rPr>
              <a:t>. </a:t>
            </a:r>
            <a:r>
              <a:rPr lang="ca-ES" sz="1400" b="1" dirty="0" err="1">
                <a:solidFill>
                  <a:srgbClr val="0070C0"/>
                </a:solidFill>
                <a:latin typeface="Lucida Sans Unicode"/>
              </a:rPr>
              <a:t>Int</a:t>
            </a:r>
            <a:r>
              <a:rPr lang="ca-ES" sz="1400" b="1" dirty="0">
                <a:solidFill>
                  <a:srgbClr val="0070C0"/>
                </a:solidFill>
                <a:latin typeface="Lucida Sans Unicode"/>
              </a:rPr>
              <a:t> J Soc </a:t>
            </a:r>
            <a:r>
              <a:rPr lang="ca-ES" sz="1400" b="1" dirty="0" err="1">
                <a:solidFill>
                  <a:srgbClr val="0070C0"/>
                </a:solidFill>
                <a:latin typeface="Lucida Sans Unicode"/>
              </a:rPr>
              <a:t>Psychiatry</a:t>
            </a:r>
            <a:r>
              <a:rPr lang="ca-ES" sz="1400" dirty="0">
                <a:solidFill>
                  <a:srgbClr val="0070C0"/>
                </a:solidFill>
                <a:latin typeface="Lucida Sans Unicode"/>
              </a:rPr>
              <a:t>. 2020 Jun;66(4):317-320. doi: 10.1177/0020764020915212. </a:t>
            </a:r>
            <a:r>
              <a:rPr lang="ca-ES" sz="1400" dirty="0" err="1">
                <a:solidFill>
                  <a:srgbClr val="0070C0"/>
                </a:solidFill>
                <a:latin typeface="Lucida Sans Unicode"/>
              </a:rPr>
              <a:t>Epub</a:t>
            </a:r>
            <a:r>
              <a:rPr lang="ca-ES" sz="1400" dirty="0">
                <a:solidFill>
                  <a:srgbClr val="0070C0"/>
                </a:solidFill>
                <a:latin typeface="Lucida Sans Unicode"/>
              </a:rPr>
              <a:t> 2020 Mar 31. PMID: 32233719</a:t>
            </a:r>
            <a:r>
              <a:rPr lang="ca-ES" dirty="0">
                <a:solidFill>
                  <a:srgbClr val="0070C0"/>
                </a:solidFill>
                <a:latin typeface="Lucida Sans Unicode"/>
              </a:rPr>
              <a:t>.</a:t>
            </a:r>
          </a:p>
        </p:txBody>
      </p:sp>
    </p:spTree>
    <p:extLst>
      <p:ext uri="{BB962C8B-B14F-4D97-AF65-F5344CB8AC3E}">
        <p14:creationId xmlns:p14="http://schemas.microsoft.com/office/powerpoint/2010/main" xmlns="" val="135569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contingut 1"/>
          <p:cNvSpPr>
            <a:spLocks noGrp="1"/>
          </p:cNvSpPr>
          <p:nvPr>
            <p:ph idx="1"/>
          </p:nvPr>
        </p:nvSpPr>
        <p:spPr>
          <a:xfrm>
            <a:off x="2063552" y="1700809"/>
            <a:ext cx="8229600" cy="4525963"/>
          </a:xfrm>
        </p:spPr>
        <p:txBody>
          <a:bodyPr>
            <a:normAutofit fontScale="92500" lnSpcReduction="10000"/>
          </a:bodyPr>
          <a:lstStyle/>
          <a:p>
            <a:r>
              <a:rPr lang="ca-ES" dirty="0" err="1"/>
              <a:t>Need</a:t>
            </a:r>
            <a:r>
              <a:rPr lang="ca-ES" dirty="0"/>
              <a:t> to </a:t>
            </a:r>
            <a:r>
              <a:rPr lang="ca-ES" b="1" dirty="0" err="1"/>
              <a:t>follow</a:t>
            </a:r>
            <a:r>
              <a:rPr lang="ca-ES" b="1" dirty="0"/>
              <a:t> up </a:t>
            </a:r>
            <a:r>
              <a:rPr lang="ca-ES" b="1" dirty="0" err="1"/>
              <a:t>patients</a:t>
            </a:r>
            <a:r>
              <a:rPr lang="ca-ES" b="1" dirty="0"/>
              <a:t> on </a:t>
            </a:r>
            <a:r>
              <a:rPr lang="ca-ES" b="1" dirty="0" err="1"/>
              <a:t>risk</a:t>
            </a:r>
            <a:r>
              <a:rPr lang="ca-ES" b="1" dirty="0"/>
              <a:t> </a:t>
            </a:r>
            <a:r>
              <a:rPr lang="ca-ES" dirty="0"/>
              <a:t>( </a:t>
            </a:r>
            <a:r>
              <a:rPr lang="ca-ES" dirty="0" err="1"/>
              <a:t>already</a:t>
            </a:r>
            <a:r>
              <a:rPr lang="ca-ES" dirty="0"/>
              <a:t> </a:t>
            </a:r>
            <a:r>
              <a:rPr lang="ca-ES" dirty="0" err="1"/>
              <a:t>patients</a:t>
            </a:r>
            <a:r>
              <a:rPr lang="ca-ES" dirty="0"/>
              <a:t> on </a:t>
            </a:r>
            <a:r>
              <a:rPr lang="ca-ES" dirty="0" err="1"/>
              <a:t>depression</a:t>
            </a:r>
            <a:r>
              <a:rPr lang="ca-ES" dirty="0"/>
              <a:t> </a:t>
            </a:r>
            <a:r>
              <a:rPr lang="ca-ES" dirty="0" err="1"/>
              <a:t>and</a:t>
            </a:r>
            <a:r>
              <a:rPr lang="ca-ES" dirty="0"/>
              <a:t> </a:t>
            </a:r>
            <a:r>
              <a:rPr lang="ca-ES" dirty="0" err="1"/>
              <a:t>anxiety</a:t>
            </a:r>
            <a:r>
              <a:rPr lang="ca-ES" dirty="0"/>
              <a:t> –</a:t>
            </a:r>
            <a:r>
              <a:rPr lang="ca-ES" dirty="0" err="1"/>
              <a:t>mainly</a:t>
            </a:r>
            <a:r>
              <a:rPr lang="ca-ES" dirty="0"/>
              <a:t> </a:t>
            </a:r>
            <a:r>
              <a:rPr lang="ca-ES" dirty="0" err="1"/>
              <a:t>phobic</a:t>
            </a:r>
            <a:r>
              <a:rPr lang="ca-ES" dirty="0"/>
              <a:t> </a:t>
            </a:r>
            <a:r>
              <a:rPr lang="ca-ES" dirty="0" err="1"/>
              <a:t>disorders</a:t>
            </a:r>
            <a:r>
              <a:rPr lang="ca-ES" dirty="0"/>
              <a:t>)</a:t>
            </a:r>
          </a:p>
          <a:p>
            <a:r>
              <a:rPr lang="ca-ES" dirty="0"/>
              <a:t>Need to follow up </a:t>
            </a:r>
            <a:r>
              <a:rPr lang="ca-ES" b="1" dirty="0"/>
              <a:t>patients that had been suffering from Covid </a:t>
            </a:r>
            <a:r>
              <a:rPr lang="ca-ES" dirty="0"/>
              <a:t>( especially those after leaving hospital) </a:t>
            </a:r>
          </a:p>
          <a:p>
            <a:r>
              <a:rPr lang="ca-ES" dirty="0"/>
              <a:t> Need to </a:t>
            </a:r>
            <a:r>
              <a:rPr lang="ca-ES" b="1" dirty="0"/>
              <a:t>follow up stressful conditions </a:t>
            </a:r>
            <a:r>
              <a:rPr lang="ca-ES" dirty="0"/>
              <a:t>not well address because of lock down ( mourning for relatives or friends)</a:t>
            </a:r>
          </a:p>
          <a:p>
            <a:r>
              <a:rPr lang="ca-ES" dirty="0"/>
              <a:t>Be </a:t>
            </a:r>
            <a:r>
              <a:rPr lang="ca-ES" dirty="0" err="1"/>
              <a:t>sure</a:t>
            </a:r>
            <a:r>
              <a:rPr lang="ca-ES" dirty="0"/>
              <a:t> </a:t>
            </a:r>
            <a:r>
              <a:rPr lang="ca-ES" dirty="0" err="1"/>
              <a:t>about</a:t>
            </a:r>
            <a:r>
              <a:rPr lang="ca-ES" dirty="0"/>
              <a:t> </a:t>
            </a:r>
            <a:r>
              <a:rPr lang="ca-ES" b="1" dirty="0" err="1"/>
              <a:t>own</a:t>
            </a:r>
            <a:r>
              <a:rPr lang="ca-ES" b="1" dirty="0"/>
              <a:t> professional </a:t>
            </a:r>
            <a:r>
              <a:rPr lang="ca-ES" b="1" dirty="0" err="1"/>
              <a:t>emotional</a:t>
            </a:r>
            <a:r>
              <a:rPr lang="ca-ES" b="1" dirty="0"/>
              <a:t> </a:t>
            </a:r>
            <a:r>
              <a:rPr lang="ca-ES" dirty="0" err="1"/>
              <a:t>and</a:t>
            </a:r>
            <a:r>
              <a:rPr lang="ca-ES" dirty="0"/>
              <a:t> </a:t>
            </a:r>
            <a:r>
              <a:rPr lang="ca-ES" dirty="0" err="1"/>
              <a:t>psychological</a:t>
            </a:r>
            <a:r>
              <a:rPr lang="ca-ES" dirty="0"/>
              <a:t> </a:t>
            </a:r>
            <a:r>
              <a:rPr lang="ca-ES" dirty="0" err="1"/>
              <a:t>situation</a:t>
            </a:r>
            <a:r>
              <a:rPr lang="ca-ES" dirty="0"/>
              <a:t> </a:t>
            </a:r>
            <a:r>
              <a:rPr lang="ca-ES" dirty="0" err="1"/>
              <a:t>and</a:t>
            </a:r>
            <a:r>
              <a:rPr lang="ca-ES" dirty="0"/>
              <a:t> </a:t>
            </a:r>
            <a:r>
              <a:rPr lang="ca-ES" dirty="0" err="1"/>
              <a:t>search</a:t>
            </a:r>
            <a:r>
              <a:rPr lang="ca-ES" dirty="0"/>
              <a:t> for </a:t>
            </a:r>
            <a:r>
              <a:rPr lang="ca-ES" dirty="0" err="1"/>
              <a:t>help</a:t>
            </a:r>
            <a:r>
              <a:rPr lang="ca-ES" dirty="0"/>
              <a:t> </a:t>
            </a:r>
            <a:r>
              <a:rPr lang="ca-ES" dirty="0" err="1"/>
              <a:t>if</a:t>
            </a:r>
            <a:r>
              <a:rPr lang="ca-ES" dirty="0"/>
              <a:t> </a:t>
            </a:r>
            <a:r>
              <a:rPr lang="ca-ES" dirty="0" err="1"/>
              <a:t>necessary</a:t>
            </a:r>
            <a:r>
              <a:rPr lang="ca-ES" dirty="0"/>
              <a:t> </a:t>
            </a:r>
          </a:p>
        </p:txBody>
      </p:sp>
      <p:sp>
        <p:nvSpPr>
          <p:cNvPr id="3" name="Títol 2"/>
          <p:cNvSpPr>
            <a:spLocks noGrp="1"/>
          </p:cNvSpPr>
          <p:nvPr>
            <p:ph type="title"/>
          </p:nvPr>
        </p:nvSpPr>
        <p:spPr/>
        <p:txBody>
          <a:bodyPr>
            <a:normAutofit fontScale="90000"/>
          </a:bodyPr>
          <a:lstStyle/>
          <a:p>
            <a:r>
              <a:rPr lang="ca-ES" dirty="0" err="1">
                <a:solidFill>
                  <a:srgbClr val="C00000"/>
                </a:solidFill>
              </a:rPr>
              <a:t>Primary</a:t>
            </a:r>
            <a:r>
              <a:rPr lang="ca-ES" dirty="0">
                <a:solidFill>
                  <a:srgbClr val="C00000"/>
                </a:solidFill>
              </a:rPr>
              <a:t> </a:t>
            </a:r>
            <a:r>
              <a:rPr lang="ca-ES" dirty="0" err="1">
                <a:solidFill>
                  <a:srgbClr val="C00000"/>
                </a:solidFill>
              </a:rPr>
              <a:t>Care</a:t>
            </a:r>
            <a:r>
              <a:rPr lang="ca-ES" dirty="0">
                <a:solidFill>
                  <a:srgbClr val="C00000"/>
                </a:solidFill>
              </a:rPr>
              <a:t> &amp; </a:t>
            </a:r>
            <a:br>
              <a:rPr lang="ca-ES" dirty="0">
                <a:solidFill>
                  <a:srgbClr val="C00000"/>
                </a:solidFill>
              </a:rPr>
            </a:br>
            <a:r>
              <a:rPr lang="ca-ES" dirty="0">
                <a:solidFill>
                  <a:srgbClr val="C00000"/>
                </a:solidFill>
              </a:rPr>
              <a:t>Mental Health in </a:t>
            </a:r>
            <a:r>
              <a:rPr lang="ca-ES" dirty="0" err="1">
                <a:solidFill>
                  <a:srgbClr val="C00000"/>
                </a:solidFill>
              </a:rPr>
              <a:t>Covid</a:t>
            </a:r>
            <a:endParaRPr lang="ca-ES" dirty="0">
              <a:solidFill>
                <a:srgbClr val="C00000"/>
              </a:solidFill>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96201" y="239879"/>
            <a:ext cx="2295479" cy="1525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637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contingut 1"/>
          <p:cNvSpPr>
            <a:spLocks noGrp="1"/>
          </p:cNvSpPr>
          <p:nvPr>
            <p:ph idx="1"/>
          </p:nvPr>
        </p:nvSpPr>
        <p:spPr>
          <a:xfrm>
            <a:off x="1703512" y="1208104"/>
            <a:ext cx="8229600" cy="4525963"/>
          </a:xfrm>
        </p:spPr>
        <p:txBody>
          <a:bodyPr>
            <a:normAutofit fontScale="92500"/>
          </a:bodyPr>
          <a:lstStyle/>
          <a:p>
            <a:r>
              <a:rPr lang="ca-ES" sz="2200" dirty="0" err="1"/>
              <a:t>Helplines</a:t>
            </a:r>
            <a:r>
              <a:rPr lang="ca-ES" sz="2200" dirty="0"/>
              <a:t> for professionals ( </a:t>
            </a:r>
            <a:r>
              <a:rPr lang="ca-ES" sz="2200" dirty="0" err="1"/>
              <a:t>different</a:t>
            </a:r>
            <a:r>
              <a:rPr lang="ca-ES" sz="2200" dirty="0"/>
              <a:t> countries </a:t>
            </a:r>
            <a:r>
              <a:rPr lang="ca-ES" sz="2200" dirty="0" err="1"/>
              <a:t>and</a:t>
            </a:r>
            <a:r>
              <a:rPr lang="ca-ES" sz="2200" dirty="0"/>
              <a:t> global </a:t>
            </a:r>
            <a:r>
              <a:rPr lang="ca-ES" sz="2200" dirty="0" err="1"/>
              <a:t>information</a:t>
            </a:r>
            <a:r>
              <a:rPr lang="ca-ES" sz="2200" dirty="0"/>
              <a:t> –WHO-)</a:t>
            </a:r>
          </a:p>
          <a:p>
            <a:pPr lvl="1"/>
            <a:r>
              <a:rPr lang="ca-ES" sz="2200" dirty="0">
                <a:hlinkClick r:id="rId2"/>
              </a:rPr>
              <a:t>https://www.who.int/docs/default-source/coronaviruse/mental-health-considerations.pdf?sfvrsn=6d3578af_2</a:t>
            </a:r>
            <a:endParaRPr lang="ca-ES" sz="2200" dirty="0"/>
          </a:p>
          <a:p>
            <a:pPr lvl="1"/>
            <a:r>
              <a:rPr lang="ca-ES" sz="2200" dirty="0">
                <a:hlinkClick r:id="rId3"/>
              </a:rPr>
              <a:t>https://www.mhe-sme.org/what-we-do/covid-19-and-mental-health/</a:t>
            </a:r>
            <a:endParaRPr lang="ca-ES" sz="2200" dirty="0"/>
          </a:p>
          <a:p>
            <a:pPr marL="109728" indent="0">
              <a:buNone/>
            </a:pPr>
            <a:endParaRPr lang="ca-ES" sz="2200" dirty="0"/>
          </a:p>
          <a:p>
            <a:r>
              <a:rPr lang="ca-ES" sz="2200" dirty="0" err="1"/>
              <a:t>Webpages</a:t>
            </a:r>
            <a:r>
              <a:rPr lang="ca-ES" sz="2200" dirty="0"/>
              <a:t> </a:t>
            </a:r>
            <a:r>
              <a:rPr lang="ca-ES" sz="2200" dirty="0" err="1"/>
              <a:t>address</a:t>
            </a:r>
            <a:r>
              <a:rPr lang="ca-ES" sz="2200" dirty="0"/>
              <a:t> to </a:t>
            </a:r>
            <a:r>
              <a:rPr lang="ca-ES" sz="2200" dirty="0" err="1"/>
              <a:t>people</a:t>
            </a:r>
            <a:r>
              <a:rPr lang="ca-ES" sz="2200" dirty="0"/>
              <a:t> to </a:t>
            </a:r>
            <a:r>
              <a:rPr lang="ca-ES" sz="2200" dirty="0" err="1"/>
              <a:t>cope</a:t>
            </a:r>
            <a:r>
              <a:rPr lang="ca-ES" sz="2200" dirty="0"/>
              <a:t> </a:t>
            </a:r>
            <a:r>
              <a:rPr lang="ca-ES" sz="2200" dirty="0" err="1"/>
              <a:t>with</a:t>
            </a:r>
            <a:r>
              <a:rPr lang="ca-ES" sz="2200" dirty="0"/>
              <a:t> </a:t>
            </a:r>
            <a:r>
              <a:rPr lang="ca-ES" sz="2200" dirty="0" err="1"/>
              <a:t>Covid</a:t>
            </a:r>
            <a:r>
              <a:rPr lang="ca-ES" sz="2200" dirty="0"/>
              <a:t> </a:t>
            </a:r>
            <a:r>
              <a:rPr lang="ca-ES" sz="2200" dirty="0" err="1"/>
              <a:t>stress</a:t>
            </a:r>
            <a:r>
              <a:rPr lang="ca-ES" sz="2200" dirty="0"/>
              <a:t> </a:t>
            </a:r>
            <a:r>
              <a:rPr lang="ca-ES" sz="2200" dirty="0" err="1"/>
              <a:t>and</a:t>
            </a:r>
            <a:r>
              <a:rPr lang="ca-ES" sz="2200" dirty="0"/>
              <a:t> </a:t>
            </a:r>
            <a:r>
              <a:rPr lang="ca-ES" sz="2200" dirty="0" err="1"/>
              <a:t>symtoms</a:t>
            </a:r>
            <a:r>
              <a:rPr lang="ca-ES" sz="2200" dirty="0"/>
              <a:t> </a:t>
            </a:r>
            <a:r>
              <a:rPr lang="ca-ES" sz="2200" dirty="0" err="1"/>
              <a:t>related</a:t>
            </a:r>
            <a:r>
              <a:rPr lang="ca-ES" sz="2200" dirty="0"/>
              <a:t> of </a:t>
            </a:r>
            <a:r>
              <a:rPr lang="ca-ES" sz="2200" dirty="0" err="1"/>
              <a:t>anxiety</a:t>
            </a:r>
            <a:r>
              <a:rPr lang="ca-ES" sz="2200" dirty="0"/>
              <a:t> </a:t>
            </a:r>
            <a:r>
              <a:rPr lang="ca-ES" sz="2200" dirty="0" err="1"/>
              <a:t>and</a:t>
            </a:r>
            <a:r>
              <a:rPr lang="ca-ES" sz="2200" dirty="0"/>
              <a:t> </a:t>
            </a:r>
            <a:r>
              <a:rPr lang="ca-ES" sz="2200" dirty="0" err="1"/>
              <a:t>depression</a:t>
            </a:r>
            <a:r>
              <a:rPr lang="ca-ES" sz="2200" dirty="0"/>
              <a:t>.</a:t>
            </a:r>
          </a:p>
          <a:p>
            <a:pPr lvl="1"/>
            <a:r>
              <a:rPr lang="ca-ES" sz="2200" dirty="0">
                <a:hlinkClick r:id="rId4"/>
              </a:rPr>
              <a:t>https://www.cdc.gov/coronavirus/2019-ncov/daily-life-coping/managing-stress-anxiety.html</a:t>
            </a:r>
            <a:endParaRPr lang="ca-ES" sz="2200" dirty="0"/>
          </a:p>
          <a:p>
            <a:pPr lvl="1"/>
            <a:r>
              <a:rPr lang="ca-ES" sz="2200" dirty="0">
                <a:hlinkClick r:id="rId5"/>
              </a:rPr>
              <a:t>https://headtohealth.gov.au/covid-19-support/covid-19</a:t>
            </a:r>
            <a:endParaRPr lang="ca-ES" sz="2200" dirty="0"/>
          </a:p>
          <a:p>
            <a:endParaRPr lang="ca-ES" dirty="0"/>
          </a:p>
          <a:p>
            <a:endParaRPr lang="ca-ES" dirty="0"/>
          </a:p>
        </p:txBody>
      </p:sp>
      <p:sp>
        <p:nvSpPr>
          <p:cNvPr id="3" name="Títol 2"/>
          <p:cNvSpPr>
            <a:spLocks noGrp="1"/>
          </p:cNvSpPr>
          <p:nvPr>
            <p:ph type="title"/>
          </p:nvPr>
        </p:nvSpPr>
        <p:spPr>
          <a:xfrm>
            <a:off x="1578157" y="113742"/>
            <a:ext cx="8229600" cy="1143000"/>
          </a:xfrm>
        </p:spPr>
        <p:txBody>
          <a:bodyPr>
            <a:normAutofit fontScale="90000"/>
          </a:bodyPr>
          <a:lstStyle/>
          <a:p>
            <a:r>
              <a:rPr lang="ca-ES" dirty="0">
                <a:solidFill>
                  <a:srgbClr val="C00000"/>
                </a:solidFill>
              </a:rPr>
              <a:t>Resources for coping with Covid stress</a:t>
            </a:r>
          </a:p>
        </p:txBody>
      </p:sp>
      <p:pic>
        <p:nvPicPr>
          <p:cNvPr id="17410" name="Picture 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968209" y="5481228"/>
            <a:ext cx="1839549"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QuadreDeText 3"/>
          <p:cNvSpPr txBox="1"/>
          <p:nvPr/>
        </p:nvSpPr>
        <p:spPr>
          <a:xfrm>
            <a:off x="5087889" y="5723964"/>
            <a:ext cx="1832553" cy="369332"/>
          </a:xfrm>
          <a:prstGeom prst="rect">
            <a:avLst/>
          </a:prstGeom>
          <a:noFill/>
        </p:spPr>
        <p:txBody>
          <a:bodyPr wrap="none" rtlCol="0">
            <a:spAutoFit/>
          </a:bodyPr>
          <a:lstStyle/>
          <a:p>
            <a:r>
              <a:rPr lang="ca-ES" dirty="0">
                <a:solidFill>
                  <a:prstClr val="black"/>
                </a:solidFill>
                <a:latin typeface="Lucida Sans Unicode"/>
              </a:rPr>
              <a:t>THANK YOU  !!</a:t>
            </a:r>
          </a:p>
        </p:txBody>
      </p:sp>
    </p:spTree>
    <p:extLst>
      <p:ext uri="{BB962C8B-B14F-4D97-AF65-F5344CB8AC3E}">
        <p14:creationId xmlns:p14="http://schemas.microsoft.com/office/powerpoint/2010/main" xmlns="" val="152446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EFB1521-B724-4E9D-B424-850742EED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1981"/>
            <a:ext cx="9144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73" name="Rectangle 72">
            <a:extLst>
              <a:ext uri="{FF2B5EF4-FFF2-40B4-BE49-F238E27FC236}">
                <a16:creationId xmlns:a16="http://schemas.microsoft.com/office/drawing/2014/main" xmlns="" id="{DC4CD812-44BD-4CB5-BE63-81401F831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75" name="Rectangle 74">
            <a:extLst>
              <a:ext uri="{FF2B5EF4-FFF2-40B4-BE49-F238E27FC236}">
                <a16:creationId xmlns:a16="http://schemas.microsoft.com/office/drawing/2014/main" xmlns="" id="{F20221C9-9035-4A88-8973-CFB57BC38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999" y="0"/>
            <a:ext cx="5655562"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ctrTitle"/>
          </p:nvPr>
        </p:nvSpPr>
        <p:spPr>
          <a:xfrm>
            <a:off x="1616598" y="288551"/>
            <a:ext cx="5428527" cy="387833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500" b="1" dirty="0">
                <a:solidFill>
                  <a:srgbClr val="FEFFFF"/>
                </a:solidFill>
              </a:rPr>
              <a:t>Non-drug intervention (NDI) toolbox  for psychological distress: What family doctors can do in a routine consultation</a:t>
            </a:r>
            <a:endParaRPr lang="en-GB" sz="3500" b="1" dirty="0">
              <a:solidFill>
                <a:srgbClr val="FEFFFF"/>
              </a:solidFill>
            </a:endParaRPr>
          </a:p>
        </p:txBody>
      </p:sp>
      <p:sp>
        <p:nvSpPr>
          <p:cNvPr id="77" name="Freeform 23">
            <a:extLst>
              <a:ext uri="{FF2B5EF4-FFF2-40B4-BE49-F238E27FC236}">
                <a16:creationId xmlns:a16="http://schemas.microsoft.com/office/drawing/2014/main" xmlns="" id="{D194CE73-DAD8-4221-9CA7-6BF6E37DB2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524000" y="5033008"/>
            <a:ext cx="6303002"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a:solidFill>
                <a:prstClr val="white"/>
              </a:solidFill>
              <a:latin typeface="Century Gothic" panose="020B0502020202020204"/>
            </a:endParaRPr>
          </a:p>
        </p:txBody>
      </p:sp>
      <p:sp>
        <p:nvSpPr>
          <p:cNvPr id="2" name="Subtitle 1"/>
          <p:cNvSpPr>
            <a:spLocks noGrp="1"/>
          </p:cNvSpPr>
          <p:nvPr>
            <p:ph type="subTitle" idx="1"/>
          </p:nvPr>
        </p:nvSpPr>
        <p:spPr>
          <a:xfrm>
            <a:off x="1523999" y="5033007"/>
            <a:ext cx="6758610" cy="1350548"/>
          </a:xfrm>
        </p:spPr>
        <p:txBody>
          <a:bodyPr anchor="ctr">
            <a:normAutofit/>
          </a:bodyPr>
          <a:lstStyle/>
          <a:p>
            <a:pPr>
              <a:lnSpc>
                <a:spcPct val="90000"/>
              </a:lnSpc>
            </a:pPr>
            <a:r>
              <a:rPr lang="en-US" sz="2400" b="1" dirty="0">
                <a:solidFill>
                  <a:srgbClr val="FEFFFF"/>
                </a:solidFill>
              </a:rPr>
              <a:t>Weng Yee Chin</a:t>
            </a:r>
          </a:p>
          <a:p>
            <a:pPr>
              <a:lnSpc>
                <a:spcPct val="90000"/>
              </a:lnSpc>
            </a:pPr>
            <a:r>
              <a:rPr lang="en-US" sz="2400" b="1" dirty="0">
                <a:solidFill>
                  <a:srgbClr val="FEFFFF"/>
                </a:solidFill>
              </a:rPr>
              <a:t>WONCA Working Party for Mental Health</a:t>
            </a:r>
          </a:p>
          <a:p>
            <a:pPr>
              <a:lnSpc>
                <a:spcPct val="90000"/>
              </a:lnSpc>
            </a:pPr>
            <a:endParaRPr lang="en-US" sz="2400" b="1" dirty="0">
              <a:solidFill>
                <a:srgbClr val="FEFFFF"/>
              </a:solidFill>
            </a:endParaRPr>
          </a:p>
        </p:txBody>
      </p:sp>
      <p:pic>
        <p:nvPicPr>
          <p:cNvPr id="3074" name="Picture 2" descr="Global Family Doctor - WONCA Online">
            <a:extLst>
              <a:ext uri="{FF2B5EF4-FFF2-40B4-BE49-F238E27FC236}">
                <a16:creationId xmlns:a16="http://schemas.microsoft.com/office/drawing/2014/main" xmlns="" id="{98ED55C5-FDAB-2242-9B52-37133394FD6F}"/>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7967996" y="869209"/>
            <a:ext cx="1911568" cy="191156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xmlns="" id="{4E3DD6D5-96A6-DF4E-A826-BD4129598FCC}"/>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282981" y="6194077"/>
            <a:ext cx="3155451" cy="596016"/>
          </a:xfrm>
          <a:prstGeom prst="rect">
            <a:avLst/>
          </a:prstGeom>
        </p:spPr>
      </p:pic>
    </p:spTree>
    <p:extLst>
      <p:ext uri="{BB962C8B-B14F-4D97-AF65-F5344CB8AC3E}">
        <p14:creationId xmlns:p14="http://schemas.microsoft.com/office/powerpoint/2010/main" xmlns="" val="385617193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0" name="Rectangle 8">
            <a:extLst>
              <a:ext uri="{FF2B5EF4-FFF2-40B4-BE49-F238E27FC236}">
                <a16:creationId xmlns:a16="http://schemas.microsoft.com/office/drawing/2014/main" xmlns=""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4" name="Title 3">
            <a:extLst>
              <a:ext uri="{FF2B5EF4-FFF2-40B4-BE49-F238E27FC236}">
                <a16:creationId xmlns:a16="http://schemas.microsoft.com/office/drawing/2014/main" xmlns="" id="{C4535669-6233-2F41-ADB2-F8FC918E70DA}"/>
              </a:ext>
            </a:extLst>
          </p:cNvPr>
          <p:cNvSpPr>
            <a:spLocks noGrp="1"/>
          </p:cNvSpPr>
          <p:nvPr>
            <p:ph type="title"/>
          </p:nvPr>
        </p:nvSpPr>
        <p:spPr>
          <a:xfrm>
            <a:off x="4053796" y="228600"/>
            <a:ext cx="6098663" cy="1280890"/>
          </a:xfrm>
        </p:spPr>
        <p:txBody>
          <a:bodyPr>
            <a:normAutofit/>
          </a:bodyPr>
          <a:lstStyle/>
          <a:p>
            <a:r>
              <a:rPr lang="en-GB" sz="3200" b="1" dirty="0"/>
              <a:t>Mental health during COVID</a:t>
            </a:r>
          </a:p>
        </p:txBody>
      </p:sp>
      <p:sp>
        <p:nvSpPr>
          <p:cNvPr id="42" name="Rectangle 10">
            <a:extLst>
              <a:ext uri="{FF2B5EF4-FFF2-40B4-BE49-F238E27FC236}">
                <a16:creationId xmlns:a16="http://schemas.microsoft.com/office/drawing/2014/main" xmlns=""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grpSp>
        <p:nvGrpSpPr>
          <p:cNvPr id="43" name="Group 12">
            <a:extLst>
              <a:ext uri="{FF2B5EF4-FFF2-40B4-BE49-F238E27FC236}">
                <a16:creationId xmlns:a16="http://schemas.microsoft.com/office/drawing/2014/main" xmlns=""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xmlns=""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xmlns=""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xmlns=""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xmlns=""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xmlns=""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xmlns=""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xmlns=""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xmlns=""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xmlns=""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xmlns=""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xmlns=""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xmlns=""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xmlns=""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xmlns=""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xmlns=""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xmlns=""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xmlns=""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xmlns=""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xmlns=""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xmlns=""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xmlns=""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xmlns=""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xmlns=""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xmlns=""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xmlns=""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xmlns=""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3882"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7" name="Rectangle 6">
            <a:extLst>
              <a:ext uri="{FF2B5EF4-FFF2-40B4-BE49-F238E27FC236}">
                <a16:creationId xmlns:a16="http://schemas.microsoft.com/office/drawing/2014/main" xmlns="" id="{5BAD0BF1-9052-014F-A956-C016CAFC1439}"/>
              </a:ext>
            </a:extLst>
          </p:cNvPr>
          <p:cNvSpPr/>
          <p:nvPr/>
        </p:nvSpPr>
        <p:spPr>
          <a:xfrm>
            <a:off x="3673071" y="5625023"/>
            <a:ext cx="6660299" cy="523220"/>
          </a:xfrm>
          <a:prstGeom prst="rect">
            <a:avLst/>
          </a:prstGeom>
        </p:spPr>
        <p:txBody>
          <a:bodyPr wrap="square">
            <a:spAutoFit/>
          </a:bodyPr>
          <a:lstStyle/>
          <a:p>
            <a:pPr defTabSz="457200"/>
            <a:r>
              <a:rPr lang="en-GB" sz="1400" dirty="0">
                <a:solidFill>
                  <a:prstClr val="black"/>
                </a:solidFill>
                <a:latin typeface="Century Gothic" panose="020B0502020202020204"/>
              </a:rPr>
              <a:t>Image Source: </a:t>
            </a:r>
            <a:r>
              <a:rPr lang="en-GB" sz="1400" dirty="0">
                <a:solidFill>
                  <a:prstClr val="black"/>
                </a:solidFill>
                <a:latin typeface="Century Gothic" panose="020B0502020202020204"/>
                <a:hlinkClick r:id="rId2"/>
              </a:rPr>
              <a:t>https://www.psychu.org/patient-caregiver/covid-19-your-mental-health/</a:t>
            </a:r>
            <a:r>
              <a:rPr lang="en-GB" sz="1400" dirty="0">
                <a:solidFill>
                  <a:prstClr val="black"/>
                </a:solidFill>
                <a:latin typeface="Century Gothic" panose="020B0502020202020204"/>
              </a:rPr>
              <a:t> </a:t>
            </a:r>
          </a:p>
        </p:txBody>
      </p:sp>
      <p:pic>
        <p:nvPicPr>
          <p:cNvPr id="9" name="Picture 8" descr="Logo&#10;&#10;Description automatically generated">
            <a:extLst>
              <a:ext uri="{FF2B5EF4-FFF2-40B4-BE49-F238E27FC236}">
                <a16:creationId xmlns:a16="http://schemas.microsoft.com/office/drawing/2014/main" xmlns="" id="{4C25D73B-9B6D-1B4C-9A05-199DFD1484BA}"/>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580601" y="1784652"/>
            <a:ext cx="9144000" cy="3449731"/>
          </a:xfrm>
          <a:prstGeom prst="rect">
            <a:avLst/>
          </a:prstGeom>
        </p:spPr>
      </p:pic>
    </p:spTree>
    <p:extLst>
      <p:ext uri="{BB962C8B-B14F-4D97-AF65-F5344CB8AC3E}">
        <p14:creationId xmlns:p14="http://schemas.microsoft.com/office/powerpoint/2010/main" xmlns="" val="300326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919536" y="1916833"/>
            <a:ext cx="8229600" cy="4525963"/>
          </a:xfrm>
        </p:spPr>
        <p:txBody>
          <a:bodyPr/>
          <a:lstStyle/>
          <a:p>
            <a:r>
              <a:rPr lang="ca-ES" dirty="0" smtClean="0"/>
              <a:t>Unknown </a:t>
            </a:r>
            <a:r>
              <a:rPr lang="ca-ES" dirty="0"/>
              <a:t>virus behaviour</a:t>
            </a:r>
          </a:p>
          <a:p>
            <a:r>
              <a:rPr lang="ca-ES" dirty="0" err="1"/>
              <a:t>Uncertainty</a:t>
            </a:r>
            <a:r>
              <a:rPr lang="ca-ES" dirty="0"/>
              <a:t> </a:t>
            </a:r>
            <a:r>
              <a:rPr lang="ca-ES" dirty="0" err="1"/>
              <a:t>about</a:t>
            </a:r>
            <a:r>
              <a:rPr lang="ca-ES" dirty="0"/>
              <a:t> </a:t>
            </a:r>
            <a:r>
              <a:rPr lang="ca-ES" dirty="0" err="1"/>
              <a:t>own</a:t>
            </a:r>
            <a:r>
              <a:rPr lang="ca-ES" dirty="0"/>
              <a:t> safety</a:t>
            </a:r>
          </a:p>
          <a:p>
            <a:r>
              <a:rPr lang="ca-ES" dirty="0" err="1"/>
              <a:t>Fears</a:t>
            </a:r>
            <a:r>
              <a:rPr lang="ca-ES" dirty="0"/>
              <a:t> for </a:t>
            </a:r>
            <a:r>
              <a:rPr lang="ca-ES" dirty="0" err="1"/>
              <a:t>family</a:t>
            </a:r>
            <a:r>
              <a:rPr lang="ca-ES" dirty="0"/>
              <a:t>/</a:t>
            </a:r>
            <a:r>
              <a:rPr lang="ca-ES" dirty="0" err="1"/>
              <a:t>friends</a:t>
            </a:r>
            <a:endParaRPr lang="ca-ES" dirty="0"/>
          </a:p>
          <a:p>
            <a:r>
              <a:rPr lang="ca-ES" dirty="0" err="1"/>
              <a:t>Bad</a:t>
            </a:r>
            <a:r>
              <a:rPr lang="ca-ES" dirty="0"/>
              <a:t> </a:t>
            </a:r>
            <a:r>
              <a:rPr lang="ca-ES" dirty="0" err="1"/>
              <a:t>news</a:t>
            </a:r>
            <a:r>
              <a:rPr lang="ca-ES" dirty="0"/>
              <a:t> on </a:t>
            </a:r>
            <a:r>
              <a:rPr lang="ca-ES" dirty="0" err="1"/>
              <a:t>news</a:t>
            </a:r>
            <a:r>
              <a:rPr lang="ca-ES" dirty="0"/>
              <a:t> </a:t>
            </a:r>
            <a:r>
              <a:rPr lang="ca-ES" dirty="0" err="1"/>
              <a:t>day</a:t>
            </a:r>
            <a:r>
              <a:rPr lang="ca-ES" dirty="0"/>
              <a:t> to </a:t>
            </a:r>
            <a:r>
              <a:rPr lang="ca-ES" dirty="0" err="1"/>
              <a:t>day</a:t>
            </a:r>
            <a:endParaRPr lang="ca-ES" dirty="0"/>
          </a:p>
          <a:p>
            <a:r>
              <a:rPr lang="ca-ES" dirty="0" smtClean="0"/>
              <a:t>Feeling </a:t>
            </a:r>
            <a:r>
              <a:rPr lang="ca-ES" dirty="0"/>
              <a:t>of lack of control</a:t>
            </a:r>
          </a:p>
          <a:p>
            <a:r>
              <a:rPr lang="ca-ES" dirty="0" err="1"/>
              <a:t>Feeling</a:t>
            </a:r>
            <a:r>
              <a:rPr lang="ca-ES" dirty="0"/>
              <a:t> </a:t>
            </a:r>
            <a:r>
              <a:rPr lang="ca-ES" dirty="0" err="1"/>
              <a:t>there</a:t>
            </a:r>
            <a:r>
              <a:rPr lang="ca-ES" dirty="0"/>
              <a:t> is no </a:t>
            </a:r>
            <a:r>
              <a:rPr lang="ca-ES" dirty="0" err="1"/>
              <a:t>end</a:t>
            </a:r>
            <a:endParaRPr lang="ca-ES" dirty="0"/>
          </a:p>
          <a:p>
            <a:r>
              <a:rPr lang="ca-ES" dirty="0"/>
              <a:t>....</a:t>
            </a:r>
          </a:p>
          <a:p>
            <a:endParaRPr lang="ca-ES" dirty="0"/>
          </a:p>
        </p:txBody>
      </p:sp>
      <p:sp>
        <p:nvSpPr>
          <p:cNvPr id="2" name="Títol 1"/>
          <p:cNvSpPr>
            <a:spLocks noGrp="1"/>
          </p:cNvSpPr>
          <p:nvPr>
            <p:ph type="title"/>
          </p:nvPr>
        </p:nvSpPr>
        <p:spPr>
          <a:xfrm>
            <a:off x="1991544" y="613643"/>
            <a:ext cx="8229600" cy="1143000"/>
          </a:xfrm>
        </p:spPr>
        <p:txBody>
          <a:bodyPr>
            <a:normAutofit fontScale="90000"/>
          </a:bodyPr>
          <a:lstStyle/>
          <a:p>
            <a:r>
              <a:rPr lang="ca-ES" dirty="0" err="1">
                <a:solidFill>
                  <a:srgbClr val="C00000"/>
                </a:solidFill>
              </a:rPr>
              <a:t>Covid</a:t>
            </a:r>
            <a:r>
              <a:rPr lang="ca-ES" dirty="0">
                <a:solidFill>
                  <a:srgbClr val="C00000"/>
                </a:solidFill>
              </a:rPr>
              <a:t> 19 </a:t>
            </a:r>
            <a:r>
              <a:rPr lang="ca-ES" dirty="0" err="1">
                <a:solidFill>
                  <a:srgbClr val="C00000"/>
                </a:solidFill>
              </a:rPr>
              <a:t>threats</a:t>
            </a:r>
            <a:r>
              <a:rPr lang="ca-ES" dirty="0">
                <a:solidFill>
                  <a:srgbClr val="C00000"/>
                </a:solidFill>
              </a:rPr>
              <a:t/>
            </a:r>
            <a:br>
              <a:rPr lang="ca-ES" dirty="0">
                <a:solidFill>
                  <a:srgbClr val="C00000"/>
                </a:solidFill>
              </a:rPr>
            </a:br>
            <a:r>
              <a:rPr lang="ca-ES" dirty="0" err="1">
                <a:solidFill>
                  <a:srgbClr val="C00000"/>
                </a:solidFill>
              </a:rPr>
              <a:t>that</a:t>
            </a:r>
            <a:r>
              <a:rPr lang="ca-ES" dirty="0">
                <a:solidFill>
                  <a:srgbClr val="C00000"/>
                </a:solidFill>
              </a:rPr>
              <a:t> </a:t>
            </a:r>
            <a:r>
              <a:rPr lang="ca-ES" dirty="0" err="1">
                <a:solidFill>
                  <a:srgbClr val="C00000"/>
                </a:solidFill>
              </a:rPr>
              <a:t>impact</a:t>
            </a:r>
            <a:r>
              <a:rPr lang="ca-ES" dirty="0">
                <a:solidFill>
                  <a:srgbClr val="C00000"/>
                </a:solidFill>
              </a:rPr>
              <a:t> mental </a:t>
            </a:r>
            <a:r>
              <a:rPr lang="ca-ES" dirty="0" err="1">
                <a:solidFill>
                  <a:srgbClr val="C00000"/>
                </a:solidFill>
              </a:rPr>
              <a:t>health</a:t>
            </a:r>
            <a:r>
              <a:rPr lang="ca-ES" dirty="0">
                <a:solidFill>
                  <a:srgbClr val="C00000"/>
                </a:solidFill>
              </a:rPr>
              <a:t>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248128" y="4509121"/>
            <a:ext cx="268605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402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4"/>
            <a:ext cx="6665801" cy="7494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sz="2800" b="1" dirty="0">
                <a:solidFill>
                  <a:prstClr val="black">
                    <a:lumMod val="85000"/>
                    <a:lumOff val="15000"/>
                  </a:prstClr>
                </a:solidFill>
                <a:latin typeface="Century Gothic" panose="020B0502020202020204"/>
              </a:rPr>
              <a:t>What can the family doctor do? </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pic>
        <p:nvPicPr>
          <p:cNvPr id="39" name="Picture 2" descr="Stepped Care Model">
            <a:extLst>
              <a:ext uri="{FF2B5EF4-FFF2-40B4-BE49-F238E27FC236}">
                <a16:creationId xmlns:a16="http://schemas.microsoft.com/office/drawing/2014/main" xmlns="" id="{AB2DA27E-3AF3-AE48-B590-4B8338EE5946}"/>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085565" y="966297"/>
            <a:ext cx="8000963"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Oval 40">
            <a:extLst>
              <a:ext uri="{FF2B5EF4-FFF2-40B4-BE49-F238E27FC236}">
                <a16:creationId xmlns:a16="http://schemas.microsoft.com/office/drawing/2014/main" xmlns="" id="{B8448BF0-7300-0945-95E4-2375B2A091FB}"/>
              </a:ext>
            </a:extLst>
          </p:cNvPr>
          <p:cNvSpPr/>
          <p:nvPr/>
        </p:nvSpPr>
        <p:spPr>
          <a:xfrm>
            <a:off x="2734694" y="2593237"/>
            <a:ext cx="3114238" cy="1759028"/>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a:solidFill>
                <a:prstClr val="black"/>
              </a:solidFill>
              <a:latin typeface="Century Gothic" panose="020B0502020202020204"/>
            </a:endParaRPr>
          </a:p>
        </p:txBody>
      </p:sp>
      <p:cxnSp>
        <p:nvCxnSpPr>
          <p:cNvPr id="43" name="Straight Arrow Connector 42">
            <a:extLst>
              <a:ext uri="{FF2B5EF4-FFF2-40B4-BE49-F238E27FC236}">
                <a16:creationId xmlns:a16="http://schemas.microsoft.com/office/drawing/2014/main" xmlns="" id="{186C8A91-FE08-FD4E-8783-143794A6108C}"/>
              </a:ext>
            </a:extLst>
          </p:cNvPr>
          <p:cNvCxnSpPr>
            <a:cxnSpLocks/>
          </p:cNvCxnSpPr>
          <p:nvPr/>
        </p:nvCxnSpPr>
        <p:spPr>
          <a:xfrm flipH="1" flipV="1">
            <a:off x="9221871" y="3332160"/>
            <a:ext cx="404698" cy="4586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5" name="TextBox 44">
            <a:extLst>
              <a:ext uri="{FF2B5EF4-FFF2-40B4-BE49-F238E27FC236}">
                <a16:creationId xmlns:a16="http://schemas.microsoft.com/office/drawing/2014/main" xmlns="" id="{B2EF934C-BAE4-924E-9D37-DC771BD29E54}"/>
              </a:ext>
            </a:extLst>
          </p:cNvPr>
          <p:cNvSpPr txBox="1"/>
          <p:nvPr/>
        </p:nvSpPr>
        <p:spPr>
          <a:xfrm>
            <a:off x="9626570" y="3606180"/>
            <a:ext cx="75212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457200">
              <a:spcAft>
                <a:spcPts val="600"/>
              </a:spcAft>
            </a:pPr>
            <a:r>
              <a:rPr lang="en-GB" dirty="0">
                <a:solidFill>
                  <a:prstClr val="black"/>
                </a:solidFill>
                <a:latin typeface="Century Gothic" panose="020B0502020202020204"/>
              </a:rPr>
              <a:t>NDI’s</a:t>
            </a:r>
          </a:p>
        </p:txBody>
      </p:sp>
      <p:sp>
        <p:nvSpPr>
          <p:cNvPr id="47" name="Rectangle 46">
            <a:extLst>
              <a:ext uri="{FF2B5EF4-FFF2-40B4-BE49-F238E27FC236}">
                <a16:creationId xmlns:a16="http://schemas.microsoft.com/office/drawing/2014/main" xmlns="" id="{6EDDF8CF-10B1-4E49-A212-CD1DCE4857FC}"/>
              </a:ext>
            </a:extLst>
          </p:cNvPr>
          <p:cNvSpPr/>
          <p:nvPr/>
        </p:nvSpPr>
        <p:spPr>
          <a:xfrm>
            <a:off x="2734694" y="4395298"/>
            <a:ext cx="7081034" cy="307777"/>
          </a:xfrm>
          <a:prstGeom prst="rect">
            <a:avLst/>
          </a:prstGeom>
        </p:spPr>
        <p:txBody>
          <a:bodyPr wrap="square">
            <a:spAutoFit/>
          </a:bodyPr>
          <a:lstStyle/>
          <a:p>
            <a:pPr defTabSz="457200">
              <a:spcAft>
                <a:spcPts val="600"/>
              </a:spcAft>
            </a:pPr>
            <a:r>
              <a:rPr lang="en-GB" sz="1400" dirty="0">
                <a:solidFill>
                  <a:prstClr val="black"/>
                </a:solidFill>
                <a:latin typeface="Century Gothic" panose="020B0502020202020204"/>
              </a:rPr>
              <a:t>Image source: </a:t>
            </a:r>
            <a:r>
              <a:rPr lang="en-GB" sz="1400" dirty="0">
                <a:solidFill>
                  <a:prstClr val="black"/>
                </a:solidFill>
                <a:latin typeface="Century Gothic" panose="020B0502020202020204"/>
                <a:hlinkClick r:id="rId3"/>
              </a:rPr>
              <a:t>https://wellbeinginfo.org/self-help/mental-health/stepped-care/</a:t>
            </a:r>
            <a:r>
              <a:rPr lang="en-GB" sz="1400" dirty="0">
                <a:solidFill>
                  <a:prstClr val="black"/>
                </a:solidFill>
                <a:latin typeface="Century Gothic" panose="020B0502020202020204"/>
              </a:rPr>
              <a:t> </a:t>
            </a:r>
          </a:p>
        </p:txBody>
      </p:sp>
      <p:sp>
        <p:nvSpPr>
          <p:cNvPr id="49" name="Rectangle 48">
            <a:extLst>
              <a:ext uri="{FF2B5EF4-FFF2-40B4-BE49-F238E27FC236}">
                <a16:creationId xmlns:a16="http://schemas.microsoft.com/office/drawing/2014/main" xmlns="" id="{9AEDF80E-9A15-0B48-B015-E97927176F11}"/>
              </a:ext>
            </a:extLst>
          </p:cNvPr>
          <p:cNvSpPr/>
          <p:nvPr/>
        </p:nvSpPr>
        <p:spPr>
          <a:xfrm>
            <a:off x="2467095" y="5143353"/>
            <a:ext cx="8069751" cy="1628132"/>
          </a:xfrm>
          <a:prstGeom prst="rect">
            <a:avLst/>
          </a:prstGeom>
          <a:solidFill>
            <a:srgbClr val="FFC000"/>
          </a:solidFill>
          <a:ln w="57150">
            <a:solidFill>
              <a:schemeClr val="tx1"/>
            </a:solidFill>
          </a:ln>
        </p:spPr>
        <p:txBody>
          <a:bodyPr vert="horz" lIns="91440" tIns="45720" rIns="91440" bIns="45720" rtlCol="0">
            <a:normAutofit/>
          </a:bodyPr>
          <a:lstStyle/>
          <a:p>
            <a:pPr defTabSz="457200">
              <a:lnSpc>
                <a:spcPct val="90000"/>
              </a:lnSpc>
              <a:spcBef>
                <a:spcPts val="1000"/>
              </a:spcBef>
              <a:buClr>
                <a:srgbClr val="A53010"/>
              </a:buClr>
              <a:buFont typeface="Wingdings 3" charset="2"/>
              <a:buChar char=""/>
            </a:pPr>
            <a:r>
              <a:rPr lang="en-US" sz="1700" b="1" dirty="0">
                <a:solidFill>
                  <a:srgbClr val="000000"/>
                </a:solidFill>
                <a:latin typeface="Century Gothic" panose="020B0502020202020204"/>
              </a:rPr>
              <a:t>Stepped Care Model </a:t>
            </a:r>
            <a:r>
              <a:rPr lang="en-US" sz="1700" dirty="0">
                <a:solidFill>
                  <a:srgbClr val="000000"/>
                </a:solidFill>
                <a:latin typeface="Century Gothic" panose="020B0502020202020204"/>
              </a:rPr>
              <a:t>- Two key principles: </a:t>
            </a:r>
          </a:p>
          <a:p>
            <a:pPr marL="342900" indent="-342900" defTabSz="457200">
              <a:lnSpc>
                <a:spcPct val="90000"/>
              </a:lnSpc>
              <a:spcBef>
                <a:spcPts val="1000"/>
              </a:spcBef>
              <a:buClr>
                <a:srgbClr val="A53010"/>
              </a:buClr>
              <a:buFont typeface="Wingdings 3" charset="2"/>
              <a:buChar char=""/>
              <a:tabLst>
                <a:tab pos="457200" algn="l"/>
              </a:tabLst>
            </a:pPr>
            <a:r>
              <a:rPr lang="en-US" sz="1700" dirty="0">
                <a:solidFill>
                  <a:srgbClr val="000000"/>
                </a:solidFill>
                <a:latin typeface="Century Gothic" panose="020B0502020202020204"/>
              </a:rPr>
              <a:t>Treatment should always have the best chance of delivering </a:t>
            </a:r>
            <a:r>
              <a:rPr lang="en-US" sz="1700" u="sng" dirty="0">
                <a:solidFill>
                  <a:srgbClr val="000000"/>
                </a:solidFill>
                <a:latin typeface="Century Gothic" panose="020B0502020202020204"/>
              </a:rPr>
              <a:t>positive outcomes </a:t>
            </a:r>
            <a:r>
              <a:rPr lang="en-US" sz="1700" dirty="0">
                <a:solidFill>
                  <a:srgbClr val="000000"/>
                </a:solidFill>
                <a:latin typeface="Century Gothic" panose="020B0502020202020204"/>
              </a:rPr>
              <a:t>whilst </a:t>
            </a:r>
            <a:r>
              <a:rPr lang="en-US" sz="1700" u="sng" dirty="0">
                <a:solidFill>
                  <a:srgbClr val="000000"/>
                </a:solidFill>
                <a:latin typeface="Century Gothic" panose="020B0502020202020204"/>
              </a:rPr>
              <a:t>minimizing the burden</a:t>
            </a:r>
            <a:r>
              <a:rPr lang="en-US" sz="1700" dirty="0">
                <a:solidFill>
                  <a:srgbClr val="000000"/>
                </a:solidFill>
                <a:latin typeface="Century Gothic" panose="020B0502020202020204"/>
              </a:rPr>
              <a:t> to the patient. </a:t>
            </a:r>
          </a:p>
          <a:p>
            <a:pPr marL="342900" indent="-342900" defTabSz="457200">
              <a:lnSpc>
                <a:spcPct val="90000"/>
              </a:lnSpc>
              <a:spcBef>
                <a:spcPts val="1000"/>
              </a:spcBef>
              <a:buClr>
                <a:srgbClr val="A53010"/>
              </a:buClr>
              <a:buFont typeface="Wingdings 3" charset="2"/>
              <a:buChar char=""/>
              <a:tabLst>
                <a:tab pos="457200" algn="l"/>
              </a:tabLst>
            </a:pPr>
            <a:r>
              <a:rPr lang="en-US" sz="1700" u="sng" dirty="0">
                <a:solidFill>
                  <a:srgbClr val="000000"/>
                </a:solidFill>
                <a:latin typeface="Century Gothic" panose="020B0502020202020204"/>
              </a:rPr>
              <a:t>Scheduled reviews</a:t>
            </a:r>
            <a:r>
              <a:rPr lang="en-US" sz="1700" dirty="0">
                <a:solidFill>
                  <a:srgbClr val="000000"/>
                </a:solidFill>
                <a:latin typeface="Century Gothic" panose="020B0502020202020204"/>
              </a:rPr>
              <a:t>, to detect and act on non-improvement and to enable ‘stepping up’, ‘stepping down’ or ‘stepping out’. </a:t>
            </a:r>
          </a:p>
        </p:txBody>
      </p:sp>
    </p:spTree>
    <p:extLst>
      <p:ext uri="{BB962C8B-B14F-4D97-AF65-F5344CB8AC3E}">
        <p14:creationId xmlns:p14="http://schemas.microsoft.com/office/powerpoint/2010/main" xmlns="" val="40063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7" name="Title 6"/>
          <p:cNvSpPr>
            <a:spLocks noGrp="1"/>
          </p:cNvSpPr>
          <p:nvPr>
            <p:ph type="title"/>
          </p:nvPr>
        </p:nvSpPr>
        <p:spPr>
          <a:xfrm>
            <a:off x="2791192" y="187907"/>
            <a:ext cx="6927673" cy="727041"/>
          </a:xfrm>
        </p:spPr>
        <p:txBody>
          <a:bodyPr vert="horz" lIns="91440" tIns="45720" rIns="91440" bIns="45720" rtlCol="0" anchor="t">
            <a:normAutofit/>
          </a:bodyPr>
          <a:lstStyle/>
          <a:p>
            <a:r>
              <a:rPr lang="en-US" b="1" dirty="0">
                <a:solidFill>
                  <a:srgbClr val="FF0000"/>
                </a:solidFill>
              </a:rPr>
              <a:t>NDI Toolbox for Family Doctors</a:t>
            </a:r>
          </a:p>
        </p:txBody>
      </p:sp>
      <p:sp>
        <p:nvSpPr>
          <p:cNvPr id="23" name="Rectangle 22">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p:cNvSpPr/>
          <p:nvPr/>
        </p:nvSpPr>
        <p:spPr>
          <a:xfrm>
            <a:off x="1993560" y="1363987"/>
            <a:ext cx="4251642" cy="4699226"/>
          </a:xfrm>
          <a:prstGeom prst="rect">
            <a:avLst/>
          </a:prstGeom>
        </p:spPr>
        <p:txBody>
          <a:bodyPr vert="horz" lIns="91440" tIns="45720" rIns="91440" bIns="45720" rtlCol="0">
            <a:normAutofit/>
          </a:bodyPr>
          <a:lstStyle/>
          <a:p>
            <a:pPr marL="285750" indent="-285750" defTabSz="457200">
              <a:lnSpc>
                <a:spcPct val="90000"/>
              </a:lnSpc>
              <a:spcBef>
                <a:spcPts val="1000"/>
              </a:spcBef>
              <a:buClr>
                <a:srgbClr val="A53010"/>
              </a:buClr>
              <a:buFont typeface="Wingdings 3" charset="2"/>
              <a:buChar char=""/>
            </a:pPr>
            <a:r>
              <a:rPr lang="en-US" sz="2000" b="1" dirty="0">
                <a:solidFill>
                  <a:prstClr val="black">
                    <a:lumMod val="75000"/>
                    <a:lumOff val="25000"/>
                  </a:prstClr>
                </a:solidFill>
                <a:latin typeface="Century Gothic" panose="020B0502020202020204"/>
              </a:rPr>
              <a:t>Communication techniques </a:t>
            </a:r>
            <a:r>
              <a:rPr lang="en-US" sz="2000" dirty="0">
                <a:solidFill>
                  <a:prstClr val="black">
                    <a:lumMod val="75000"/>
                    <a:lumOff val="25000"/>
                  </a:prstClr>
                </a:solidFill>
                <a:latin typeface="Century Gothic" panose="020B0502020202020204"/>
              </a:rPr>
              <a:t>and modified, </a:t>
            </a:r>
            <a:r>
              <a:rPr lang="en-US" sz="2000" b="1" dirty="0">
                <a:solidFill>
                  <a:prstClr val="black">
                    <a:lumMod val="75000"/>
                    <a:lumOff val="25000"/>
                  </a:prstClr>
                </a:solidFill>
                <a:latin typeface="Century Gothic" panose="020B0502020202020204"/>
              </a:rPr>
              <a:t>brief evidence-based</a:t>
            </a:r>
            <a:r>
              <a:rPr lang="en-US" sz="2000" dirty="0">
                <a:solidFill>
                  <a:prstClr val="black">
                    <a:lumMod val="75000"/>
                    <a:lumOff val="25000"/>
                  </a:prstClr>
                </a:solidFill>
                <a:latin typeface="Century Gothic" panose="020B0502020202020204"/>
              </a:rPr>
              <a:t> therapies</a:t>
            </a:r>
          </a:p>
          <a:p>
            <a:pPr marL="285750" indent="-285750" defTabSz="457200">
              <a:lnSpc>
                <a:spcPct val="90000"/>
              </a:lnSpc>
              <a:spcBef>
                <a:spcPts val="1000"/>
              </a:spcBef>
              <a:buClr>
                <a:srgbClr val="A53010"/>
              </a:buClr>
              <a:buFont typeface="Wingdings 3" charset="2"/>
              <a:buChar char=""/>
            </a:pPr>
            <a:r>
              <a:rPr lang="en-US" sz="2000" b="1" dirty="0">
                <a:solidFill>
                  <a:prstClr val="black">
                    <a:lumMod val="75000"/>
                    <a:lumOff val="25000"/>
                  </a:prstClr>
                </a:solidFill>
                <a:latin typeface="Century Gothic" panose="020B0502020202020204"/>
              </a:rPr>
              <a:t>Trans-diagnostic</a:t>
            </a:r>
            <a:r>
              <a:rPr lang="en-US" sz="2000" dirty="0">
                <a:solidFill>
                  <a:prstClr val="black">
                    <a:lumMod val="75000"/>
                    <a:lumOff val="25000"/>
                  </a:prstClr>
                </a:solidFill>
                <a:latin typeface="Century Gothic" panose="020B0502020202020204"/>
              </a:rPr>
              <a:t> (i.e. can be used for any type of common mental health disorder) with a primary focus on enhancing patient self-efficacy.</a:t>
            </a:r>
          </a:p>
          <a:p>
            <a:pPr marL="285750" indent="-285750" defTabSz="457200">
              <a:lnSpc>
                <a:spcPct val="90000"/>
              </a:lnSpc>
              <a:spcBef>
                <a:spcPts val="1000"/>
              </a:spcBef>
              <a:buClr>
                <a:srgbClr val="A53010"/>
              </a:buClr>
              <a:buFont typeface="Wingdings 3" charset="2"/>
              <a:buChar char=""/>
            </a:pPr>
            <a:r>
              <a:rPr lang="en-US" sz="2000" dirty="0">
                <a:solidFill>
                  <a:prstClr val="black">
                    <a:lumMod val="75000"/>
                    <a:lumOff val="25000"/>
                  </a:prstClr>
                </a:solidFill>
                <a:latin typeface="Century Gothic" panose="020B0502020202020204"/>
              </a:rPr>
              <a:t>They can be effectively </a:t>
            </a:r>
            <a:r>
              <a:rPr lang="en-US" sz="2000" b="1" dirty="0">
                <a:solidFill>
                  <a:prstClr val="black">
                    <a:lumMod val="75000"/>
                    <a:lumOff val="25000"/>
                  </a:prstClr>
                </a:solidFill>
                <a:latin typeface="Century Gothic" panose="020B0502020202020204"/>
              </a:rPr>
              <a:t>delivered by non mental health specialists </a:t>
            </a:r>
            <a:r>
              <a:rPr lang="en-US" sz="2000" dirty="0">
                <a:solidFill>
                  <a:prstClr val="black">
                    <a:lumMod val="75000"/>
                    <a:lumOff val="25000"/>
                  </a:prstClr>
                </a:solidFill>
                <a:latin typeface="Century Gothic" panose="020B0502020202020204"/>
              </a:rPr>
              <a:t>including primary care doctors, nurses and trained lay-helpers. </a:t>
            </a:r>
          </a:p>
        </p:txBody>
      </p:sp>
      <p:pic>
        <p:nvPicPr>
          <p:cNvPr id="4" name="Content Placeholder 3"/>
          <p:cNvPicPr>
            <a:picLocks noGrp="1" noChangeAspect="1"/>
          </p:cNvPicPr>
          <p:nvPr>
            <p:ph idx="1"/>
          </p:nvPr>
        </p:nvPicPr>
        <p:blipFill rotWithShape="1">
          <a:blip r:embed="rId2" cstate="email"/>
          <a:srcRect/>
          <a:stretch/>
        </p:blipFill>
        <p:spPr>
          <a:xfrm>
            <a:off x="6346352" y="1523023"/>
            <a:ext cx="4088720" cy="3755033"/>
          </a:xfrm>
          <a:prstGeom prst="rect">
            <a:avLst/>
          </a:prstGeom>
        </p:spPr>
      </p:pic>
      <p:sp>
        <p:nvSpPr>
          <p:cNvPr id="25"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2" name="Rectangle 1">
            <a:extLst>
              <a:ext uri="{FF2B5EF4-FFF2-40B4-BE49-F238E27FC236}">
                <a16:creationId xmlns:a16="http://schemas.microsoft.com/office/drawing/2014/main" xmlns="" id="{B227AD69-F57F-7C4B-8309-64BCB0E6FB6F}"/>
              </a:ext>
            </a:extLst>
          </p:cNvPr>
          <p:cNvSpPr/>
          <p:nvPr/>
        </p:nvSpPr>
        <p:spPr>
          <a:xfrm>
            <a:off x="2302526" y="5899463"/>
            <a:ext cx="8264324" cy="646331"/>
          </a:xfrm>
          <a:prstGeom prst="rect">
            <a:avLst/>
          </a:prstGeom>
          <a:solidFill>
            <a:srgbClr val="FFC000"/>
          </a:solidFill>
          <a:ln w="57150">
            <a:solidFill>
              <a:schemeClr val="tx1"/>
            </a:solidFill>
          </a:ln>
        </p:spPr>
        <p:txBody>
          <a:bodyPr wrap="square">
            <a:spAutoFit/>
          </a:bodyPr>
          <a:lstStyle/>
          <a:p>
            <a:pPr defTabSz="457200"/>
            <a:r>
              <a:rPr lang="en-GB" dirty="0">
                <a:solidFill>
                  <a:prstClr val="black"/>
                </a:solidFill>
                <a:latin typeface="Century Gothic" panose="020B0502020202020204"/>
                <a:hlinkClick r:id="rId3"/>
              </a:rPr>
              <a:t>https://www.globalfamilydoctor.com/site/DefaultSite/filesystem/documents/Groups/Mental%20Health/18%20Oct%20NDIs_updated.pdf</a:t>
            </a:r>
            <a:r>
              <a:rPr lang="en-GB" dirty="0">
                <a:solidFill>
                  <a:prstClr val="black"/>
                </a:solidFill>
                <a:latin typeface="Century Gothic" panose="020B0502020202020204"/>
              </a:rPr>
              <a:t> </a:t>
            </a:r>
          </a:p>
        </p:txBody>
      </p:sp>
    </p:spTree>
    <p:extLst>
      <p:ext uri="{BB962C8B-B14F-4D97-AF65-F5344CB8AC3E}">
        <p14:creationId xmlns:p14="http://schemas.microsoft.com/office/powerpoint/2010/main" xmlns="" val="46034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4"/>
            <a:ext cx="8448303" cy="125989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altLang="en-US" sz="2800" b="1" dirty="0">
                <a:solidFill>
                  <a:prstClr val="black">
                    <a:lumMod val="85000"/>
                    <a:lumOff val="15000"/>
                  </a:prstClr>
                </a:solidFill>
                <a:latin typeface="Century Gothic" panose="020B0502020202020204"/>
              </a:rPr>
              <a:t>Expressing empathy &amp; providing support and encouragement</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87D4DF66-DCC6-0A49-B652-0AE20DAA01D6}"/>
              </a:ext>
            </a:extLst>
          </p:cNvPr>
          <p:cNvSpPr txBox="1">
            <a:spLocks/>
          </p:cNvSpPr>
          <p:nvPr/>
        </p:nvSpPr>
        <p:spPr>
          <a:xfrm>
            <a:off x="1887119" y="1364583"/>
            <a:ext cx="8596700" cy="44841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Clr>
                <a:srgbClr val="A53010"/>
              </a:buClr>
              <a:defRPr/>
            </a:pPr>
            <a:r>
              <a:rPr lang="en-US" dirty="0">
                <a:solidFill>
                  <a:prstClr val="black">
                    <a:lumMod val="75000"/>
                    <a:lumOff val="25000"/>
                  </a:prstClr>
                </a:solidFill>
                <a:latin typeface="Century Gothic" panose="020B0502020202020204"/>
              </a:rPr>
              <a:t>Family doctors can engage (build a therapeutic alliance) with patients and to help alleviate psychological distress by showing adequate support and empathy</a:t>
            </a:r>
          </a:p>
          <a:p>
            <a:pPr lvl="1">
              <a:lnSpc>
                <a:spcPct val="90000"/>
              </a:lnSpc>
              <a:buClr>
                <a:srgbClr val="A53010"/>
              </a:buClr>
              <a:defRPr/>
            </a:pPr>
            <a:r>
              <a:rPr lang="en-US" sz="1800" dirty="0">
                <a:solidFill>
                  <a:prstClr val="black">
                    <a:lumMod val="75000"/>
                    <a:lumOff val="25000"/>
                  </a:prstClr>
                </a:solidFill>
                <a:latin typeface="Century Gothic" panose="020B0502020202020204"/>
              </a:rPr>
              <a:t>Through </a:t>
            </a:r>
            <a:r>
              <a:rPr lang="en-US" sz="1800" b="1" dirty="0">
                <a:solidFill>
                  <a:prstClr val="black">
                    <a:lumMod val="75000"/>
                    <a:lumOff val="25000"/>
                  </a:prstClr>
                </a:solidFill>
                <a:latin typeface="Century Gothic" panose="020B0502020202020204"/>
              </a:rPr>
              <a:t>empathic listening</a:t>
            </a:r>
          </a:p>
          <a:p>
            <a:pPr lvl="1">
              <a:lnSpc>
                <a:spcPct val="90000"/>
              </a:lnSpc>
              <a:buClr>
                <a:srgbClr val="A53010"/>
              </a:buClr>
              <a:defRPr/>
            </a:pPr>
            <a:r>
              <a:rPr lang="en-US" altLang="en-US" sz="1800" dirty="0">
                <a:solidFill>
                  <a:prstClr val="black">
                    <a:lumMod val="75000"/>
                    <a:lumOff val="25000"/>
                  </a:prstClr>
                </a:solidFill>
                <a:latin typeface="Century Gothic" panose="020B0502020202020204"/>
              </a:rPr>
              <a:t>Providing </a:t>
            </a:r>
            <a:r>
              <a:rPr lang="en-US" altLang="en-US" sz="1800" b="1" dirty="0">
                <a:solidFill>
                  <a:prstClr val="black">
                    <a:lumMod val="75000"/>
                    <a:lumOff val="25000"/>
                  </a:prstClr>
                </a:solidFill>
                <a:latin typeface="Century Gothic" panose="020B0502020202020204"/>
              </a:rPr>
              <a:t>positive</a:t>
            </a:r>
            <a:r>
              <a:rPr lang="en-US" altLang="en-US" sz="1800" dirty="0">
                <a:solidFill>
                  <a:prstClr val="black">
                    <a:lumMod val="75000"/>
                    <a:lumOff val="25000"/>
                  </a:prstClr>
                </a:solidFill>
                <a:latin typeface="Century Gothic" panose="020B0502020202020204"/>
              </a:rPr>
              <a:t> </a:t>
            </a:r>
            <a:r>
              <a:rPr lang="en-US" altLang="en-US" sz="1800" b="1" dirty="0">
                <a:solidFill>
                  <a:prstClr val="black">
                    <a:lumMod val="75000"/>
                    <a:lumOff val="25000"/>
                  </a:prstClr>
                </a:solidFill>
                <a:latin typeface="Century Gothic" panose="020B0502020202020204"/>
              </a:rPr>
              <a:t>affirmation</a:t>
            </a:r>
            <a:r>
              <a:rPr lang="en-US" altLang="en-US" sz="1800" dirty="0">
                <a:solidFill>
                  <a:prstClr val="black">
                    <a:lumMod val="75000"/>
                    <a:lumOff val="25000"/>
                  </a:prstClr>
                </a:solidFill>
                <a:latin typeface="Century Gothic" panose="020B0502020202020204"/>
              </a:rPr>
              <a:t> (giving praise) e.g. </a:t>
            </a:r>
            <a:r>
              <a:rPr lang="en-US" altLang="en-US" sz="1800" i="1" dirty="0">
                <a:solidFill>
                  <a:prstClr val="black">
                    <a:lumMod val="75000"/>
                    <a:lumOff val="25000"/>
                  </a:prstClr>
                </a:solidFill>
                <a:latin typeface="Century Gothic" panose="020B0502020202020204"/>
              </a:rPr>
              <a:t>“I can see how hard you are working”</a:t>
            </a:r>
          </a:p>
          <a:p>
            <a:pPr lvl="1">
              <a:lnSpc>
                <a:spcPct val="90000"/>
              </a:lnSpc>
              <a:buClr>
                <a:srgbClr val="A53010"/>
              </a:buClr>
              <a:defRPr/>
            </a:pPr>
            <a:r>
              <a:rPr lang="en-US" altLang="en-US" sz="1800" dirty="0">
                <a:solidFill>
                  <a:prstClr val="black">
                    <a:lumMod val="75000"/>
                    <a:lumOff val="25000"/>
                  </a:prstClr>
                </a:solidFill>
                <a:latin typeface="Century Gothic" panose="020B0502020202020204"/>
              </a:rPr>
              <a:t>Helping to </a:t>
            </a:r>
            <a:r>
              <a:rPr lang="en-US" altLang="en-US" sz="1800" b="1" dirty="0">
                <a:solidFill>
                  <a:prstClr val="black">
                    <a:lumMod val="75000"/>
                    <a:lumOff val="25000"/>
                  </a:prstClr>
                </a:solidFill>
                <a:latin typeface="Century Gothic" panose="020B0502020202020204"/>
              </a:rPr>
              <a:t>reframe</a:t>
            </a:r>
            <a:r>
              <a:rPr lang="en-US" altLang="en-US" sz="1800" dirty="0">
                <a:solidFill>
                  <a:prstClr val="black">
                    <a:lumMod val="75000"/>
                    <a:lumOff val="25000"/>
                  </a:prstClr>
                </a:solidFill>
                <a:latin typeface="Century Gothic" panose="020B0502020202020204"/>
              </a:rPr>
              <a:t> a problem (helping the patient see the ‘problem’ as an ‘opportunity’)</a:t>
            </a:r>
          </a:p>
          <a:p>
            <a:pPr lvl="1">
              <a:lnSpc>
                <a:spcPct val="90000"/>
              </a:lnSpc>
              <a:buClr>
                <a:srgbClr val="A53010"/>
              </a:buClr>
              <a:defRPr/>
            </a:pPr>
            <a:r>
              <a:rPr lang="en-US" altLang="en-US" sz="1800" dirty="0">
                <a:solidFill>
                  <a:prstClr val="black">
                    <a:lumMod val="75000"/>
                    <a:lumOff val="25000"/>
                  </a:prstClr>
                </a:solidFill>
                <a:latin typeface="Century Gothic" panose="020B0502020202020204"/>
              </a:rPr>
              <a:t>By use of ‘</a:t>
            </a:r>
            <a:r>
              <a:rPr lang="en-US" altLang="en-US" sz="1800" b="1" dirty="0">
                <a:solidFill>
                  <a:prstClr val="black">
                    <a:lumMod val="75000"/>
                    <a:lumOff val="25000"/>
                  </a:prstClr>
                </a:solidFill>
                <a:latin typeface="Century Gothic" panose="020B0502020202020204"/>
              </a:rPr>
              <a:t>normalization</a:t>
            </a:r>
            <a:r>
              <a:rPr lang="en-US" altLang="en-US" sz="1800" dirty="0">
                <a:solidFill>
                  <a:prstClr val="black">
                    <a:lumMod val="75000"/>
                    <a:lumOff val="25000"/>
                  </a:prstClr>
                </a:solidFill>
                <a:latin typeface="Century Gothic" panose="020B0502020202020204"/>
              </a:rPr>
              <a:t>’ (They’re not alone in this situation) – helps to validate their emotions</a:t>
            </a:r>
          </a:p>
          <a:p>
            <a:pPr lvl="1">
              <a:lnSpc>
                <a:spcPct val="90000"/>
              </a:lnSpc>
              <a:buClr>
                <a:srgbClr val="A53010"/>
              </a:buClr>
              <a:defRPr/>
            </a:pPr>
            <a:r>
              <a:rPr lang="en-US" altLang="en-US" sz="1800" dirty="0">
                <a:solidFill>
                  <a:prstClr val="black">
                    <a:lumMod val="75000"/>
                    <a:lumOff val="25000"/>
                  </a:prstClr>
                </a:solidFill>
                <a:latin typeface="Century Gothic" panose="020B0502020202020204"/>
              </a:rPr>
              <a:t>By facilitating the patient to </a:t>
            </a:r>
            <a:r>
              <a:rPr lang="en-US" altLang="en-US" sz="1800" b="1" dirty="0">
                <a:solidFill>
                  <a:prstClr val="black">
                    <a:lumMod val="75000"/>
                    <a:lumOff val="25000"/>
                  </a:prstClr>
                </a:solidFill>
                <a:latin typeface="Century Gothic" panose="020B0502020202020204"/>
              </a:rPr>
              <a:t>‘Let go’/ ‘Give in’ </a:t>
            </a:r>
            <a:r>
              <a:rPr lang="en-US" altLang="en-US" sz="1800" dirty="0">
                <a:solidFill>
                  <a:prstClr val="black">
                    <a:lumMod val="75000"/>
                    <a:lumOff val="25000"/>
                  </a:prstClr>
                </a:solidFill>
                <a:latin typeface="Century Gothic" panose="020B0502020202020204"/>
              </a:rPr>
              <a:t>(let go of a grudge) e.g. </a:t>
            </a:r>
            <a:r>
              <a:rPr lang="en-US" altLang="en-US" sz="1800" i="1" dirty="0">
                <a:solidFill>
                  <a:prstClr val="black">
                    <a:lumMod val="75000"/>
                    <a:lumOff val="25000"/>
                  </a:prstClr>
                </a:solidFill>
                <a:latin typeface="Century Gothic" panose="020B0502020202020204"/>
              </a:rPr>
              <a:t>“You’ve got to choose your battles, maybe this one’s not worth it"</a:t>
            </a:r>
          </a:p>
          <a:p>
            <a:pPr lvl="1">
              <a:lnSpc>
                <a:spcPct val="90000"/>
              </a:lnSpc>
              <a:buClr>
                <a:srgbClr val="A53010"/>
              </a:buClr>
              <a:defRPr/>
            </a:pPr>
            <a:r>
              <a:rPr lang="en-US" altLang="en-US" sz="1800" dirty="0">
                <a:solidFill>
                  <a:prstClr val="black">
                    <a:lumMod val="75000"/>
                    <a:lumOff val="25000"/>
                  </a:prstClr>
                </a:solidFill>
                <a:latin typeface="Century Gothic" panose="020B0502020202020204"/>
              </a:rPr>
              <a:t>By </a:t>
            </a:r>
            <a:r>
              <a:rPr lang="en-US" altLang="en-US" sz="1800" b="1" dirty="0">
                <a:solidFill>
                  <a:prstClr val="black">
                    <a:lumMod val="75000"/>
                    <a:lumOff val="25000"/>
                  </a:prstClr>
                </a:solidFill>
                <a:latin typeface="Century Gothic" panose="020B0502020202020204"/>
              </a:rPr>
              <a:t>correcting misconceptions or mis-information</a:t>
            </a:r>
          </a:p>
        </p:txBody>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xmlns="" id="{2FE6AD7A-3227-7D42-82C4-DA03D4FD8053}"/>
              </a:ext>
            </a:extLst>
          </p:cNvPr>
          <p:cNvSpPr/>
          <p:nvPr/>
        </p:nvSpPr>
        <p:spPr>
          <a:xfrm>
            <a:off x="2417565" y="6131100"/>
            <a:ext cx="6859349" cy="369332"/>
          </a:xfrm>
          <a:prstGeom prst="rect">
            <a:avLst/>
          </a:prstGeom>
          <a:solidFill>
            <a:srgbClr val="FFC000"/>
          </a:solidFill>
          <a:ln w="57150">
            <a:solidFill>
              <a:schemeClr val="tx1"/>
            </a:solidFill>
          </a:ln>
        </p:spPr>
        <p:txBody>
          <a:bodyPr wrap="square">
            <a:spAutoFit/>
          </a:bodyPr>
          <a:lstStyle/>
          <a:p>
            <a:pPr defTabSz="457200"/>
            <a:r>
              <a:rPr lang="en-GB" dirty="0">
                <a:solidFill>
                  <a:prstClr val="black"/>
                </a:solidFill>
                <a:latin typeface="Century Gothic" panose="020B0502020202020204"/>
              </a:rPr>
              <a:t>https://</a:t>
            </a:r>
            <a:r>
              <a:rPr lang="en-GB" dirty="0" err="1">
                <a:solidFill>
                  <a:prstClr val="black"/>
                </a:solidFill>
                <a:latin typeface="Century Gothic" panose="020B0502020202020204"/>
              </a:rPr>
              <a:t>edhub.ama-assn.org</a:t>
            </a:r>
            <a:r>
              <a:rPr lang="en-GB" dirty="0">
                <a:solidFill>
                  <a:prstClr val="black"/>
                </a:solidFill>
                <a:latin typeface="Century Gothic" panose="020B0502020202020204"/>
              </a:rPr>
              <a:t>/steps-forward/module/2702561</a:t>
            </a:r>
          </a:p>
        </p:txBody>
      </p:sp>
    </p:spTree>
    <p:extLst>
      <p:ext uri="{BB962C8B-B14F-4D97-AF65-F5344CB8AC3E}">
        <p14:creationId xmlns:p14="http://schemas.microsoft.com/office/powerpoint/2010/main" xmlns="" val="242626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5"/>
            <a:ext cx="3841989" cy="5167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sz="2800" b="1" dirty="0">
                <a:solidFill>
                  <a:prstClr val="black">
                    <a:lumMod val="85000"/>
                    <a:lumOff val="15000"/>
                  </a:prstClr>
                </a:solidFill>
                <a:latin typeface="Century Gothic" panose="020B0502020202020204"/>
              </a:rPr>
              <a:t>BATHE technique</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39" name="Rectangle 38">
            <a:extLst>
              <a:ext uri="{FF2B5EF4-FFF2-40B4-BE49-F238E27FC236}">
                <a16:creationId xmlns:a16="http://schemas.microsoft.com/office/drawing/2014/main" xmlns="" id="{3BA5A235-D0F7-094C-BE28-6F87839BE1A9}"/>
              </a:ext>
            </a:extLst>
          </p:cNvPr>
          <p:cNvSpPr/>
          <p:nvPr/>
        </p:nvSpPr>
        <p:spPr>
          <a:xfrm>
            <a:off x="2402024" y="6111587"/>
            <a:ext cx="7430947" cy="369332"/>
          </a:xfrm>
          <a:prstGeom prst="rect">
            <a:avLst/>
          </a:prstGeom>
          <a:solidFill>
            <a:srgbClr val="FFC000"/>
          </a:solidFill>
          <a:ln w="57150">
            <a:solidFill>
              <a:schemeClr val="tx1"/>
            </a:solidFill>
          </a:ln>
        </p:spPr>
        <p:txBody>
          <a:bodyPr wrap="square">
            <a:spAutoFit/>
          </a:bodyPr>
          <a:lstStyle/>
          <a:p>
            <a:pPr defTabSz="457200"/>
            <a:r>
              <a:rPr lang="en-GB" dirty="0">
                <a:solidFill>
                  <a:prstClr val="black"/>
                </a:solidFill>
                <a:latin typeface="Century Gothic" panose="020B0502020202020204"/>
                <a:hlinkClick r:id="rId2"/>
              </a:rPr>
              <a:t>https://www.ncbi.nlm.nih.gov/pmc/articles/PMC181054/</a:t>
            </a:r>
            <a:r>
              <a:rPr lang="en-GB" dirty="0">
                <a:solidFill>
                  <a:prstClr val="black"/>
                </a:solidFill>
                <a:latin typeface="Century Gothic" panose="020B0502020202020204"/>
              </a:rPr>
              <a:t> </a:t>
            </a:r>
          </a:p>
        </p:txBody>
      </p:sp>
      <p:sp>
        <p:nvSpPr>
          <p:cNvPr id="41" name="Rectangle 40">
            <a:extLst>
              <a:ext uri="{FF2B5EF4-FFF2-40B4-BE49-F238E27FC236}">
                <a16:creationId xmlns:a16="http://schemas.microsoft.com/office/drawing/2014/main" xmlns="" id="{D614E88C-F726-F04F-BFCF-6A1205E040B9}"/>
              </a:ext>
            </a:extLst>
          </p:cNvPr>
          <p:cNvSpPr/>
          <p:nvPr/>
        </p:nvSpPr>
        <p:spPr>
          <a:xfrm>
            <a:off x="2005688" y="770116"/>
            <a:ext cx="8430818" cy="1754326"/>
          </a:xfrm>
          <a:prstGeom prst="rect">
            <a:avLst/>
          </a:prstGeom>
        </p:spPr>
        <p:txBody>
          <a:bodyPr wrap="square">
            <a:spAutoFit/>
          </a:bodyPr>
          <a:lstStyle/>
          <a:p>
            <a:pPr defTabSz="457200"/>
            <a:r>
              <a:rPr lang="en-US" dirty="0">
                <a:solidFill>
                  <a:prstClr val="black"/>
                </a:solidFill>
                <a:latin typeface="Century Gothic" panose="020B0502020202020204"/>
              </a:rPr>
              <a:t>Uses an interview format to allow the doctor to assess the background situation, the patient's affect, the problem that is most troubling for the patient and the way the patient is handling the problem and concludes with a response that conveys empathy.</a:t>
            </a:r>
          </a:p>
          <a:p>
            <a:pPr defTabSz="457200"/>
            <a:r>
              <a:rPr lang="en-US" dirty="0">
                <a:solidFill>
                  <a:prstClr val="black"/>
                </a:solidFill>
                <a:latin typeface="Century Gothic" panose="020B0502020202020204"/>
              </a:rPr>
              <a:t> </a:t>
            </a:r>
          </a:p>
          <a:p>
            <a:pPr defTabSz="457200"/>
            <a:endParaRPr lang="en-US" dirty="0">
              <a:solidFill>
                <a:prstClr val="black"/>
              </a:solidFill>
              <a:latin typeface="Century Gothic" panose="020B0502020202020204"/>
            </a:endParaRPr>
          </a:p>
        </p:txBody>
      </p:sp>
      <p:graphicFrame>
        <p:nvGraphicFramePr>
          <p:cNvPr id="43" name="Content Placeholder 2">
            <a:extLst>
              <a:ext uri="{FF2B5EF4-FFF2-40B4-BE49-F238E27FC236}">
                <a16:creationId xmlns:a16="http://schemas.microsoft.com/office/drawing/2014/main" xmlns="" id="{52D9A704-8AA7-A948-AED4-61C6F9AFC129}"/>
              </a:ext>
            </a:extLst>
          </p:cNvPr>
          <p:cNvGraphicFramePr/>
          <p:nvPr>
            <p:extLst/>
          </p:nvPr>
        </p:nvGraphicFramePr>
        <p:xfrm>
          <a:off x="2567814" y="2063555"/>
          <a:ext cx="7983318" cy="3591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0765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4"/>
            <a:ext cx="4084647" cy="7909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sz="2800" b="1" dirty="0">
                <a:solidFill>
                  <a:prstClr val="black">
                    <a:lumMod val="85000"/>
                    <a:lumOff val="15000"/>
                  </a:prstClr>
                </a:solidFill>
                <a:latin typeface="Century Gothic" panose="020B0502020202020204"/>
              </a:rPr>
              <a:t>Psychoeducation</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87D4DF66-DCC6-0A49-B652-0AE20DAA01D6}"/>
              </a:ext>
            </a:extLst>
          </p:cNvPr>
          <p:cNvSpPr txBox="1">
            <a:spLocks/>
          </p:cNvSpPr>
          <p:nvPr/>
        </p:nvSpPr>
        <p:spPr>
          <a:xfrm>
            <a:off x="2526384" y="1394281"/>
            <a:ext cx="5963990" cy="31099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Clr>
                <a:srgbClr val="A53010"/>
              </a:buClr>
            </a:pPr>
            <a:r>
              <a:rPr lang="en-GB" sz="2000" dirty="0">
                <a:solidFill>
                  <a:prstClr val="black">
                    <a:lumMod val="75000"/>
                    <a:lumOff val="25000"/>
                  </a:prstClr>
                </a:solidFill>
                <a:latin typeface="Century Gothic" panose="020B0502020202020204"/>
              </a:rPr>
              <a:t>refers to any educational intervention offered to individuals (and their families) to help empower them to improve their health. </a:t>
            </a:r>
          </a:p>
          <a:p>
            <a:pPr>
              <a:lnSpc>
                <a:spcPct val="90000"/>
              </a:lnSpc>
              <a:buClr>
                <a:srgbClr val="A53010"/>
              </a:buClr>
            </a:pPr>
            <a:r>
              <a:rPr lang="en-GB" sz="2000" dirty="0">
                <a:solidFill>
                  <a:prstClr val="black">
                    <a:lumMod val="75000"/>
                    <a:lumOff val="25000"/>
                  </a:prstClr>
                </a:solidFill>
                <a:latin typeface="Century Gothic" panose="020B0502020202020204"/>
              </a:rPr>
              <a:t>Current evidence suggests that whilst the quality of psychoeducation provided is important, the method of delivery appears to be less important (e.g. patient information leaflets, face-to-face discussion, group-based classes).</a:t>
            </a:r>
            <a:endParaRPr lang="en-GB" sz="2000" baseline="30000" dirty="0">
              <a:solidFill>
                <a:prstClr val="black">
                  <a:lumMod val="75000"/>
                  <a:lumOff val="25000"/>
                </a:prstClr>
              </a:solidFill>
              <a:latin typeface="Century Gothic" panose="020B0502020202020204"/>
            </a:endParaRPr>
          </a:p>
        </p:txBody>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xmlns="" id="{2FE6AD7A-3227-7D42-82C4-DA03D4FD8053}"/>
              </a:ext>
            </a:extLst>
          </p:cNvPr>
          <p:cNvSpPr/>
          <p:nvPr/>
        </p:nvSpPr>
        <p:spPr>
          <a:xfrm>
            <a:off x="2543092" y="4815830"/>
            <a:ext cx="6859349" cy="1837426"/>
          </a:xfrm>
          <a:prstGeom prst="rect">
            <a:avLst/>
          </a:prstGeom>
          <a:solidFill>
            <a:srgbClr val="FFC000"/>
          </a:solidFill>
          <a:ln w="57150">
            <a:solidFill>
              <a:schemeClr val="tx1"/>
            </a:solidFill>
          </a:ln>
        </p:spPr>
        <p:txBody>
          <a:bodyPr wrap="square">
            <a:spAutoFit/>
          </a:bodyPr>
          <a:lstStyle/>
          <a:p>
            <a:pPr defTabSz="457200">
              <a:lnSpc>
                <a:spcPct val="90000"/>
              </a:lnSpc>
            </a:pPr>
            <a:r>
              <a:rPr lang="en-GB" b="1" dirty="0" err="1">
                <a:solidFill>
                  <a:prstClr val="black"/>
                </a:solidFill>
                <a:latin typeface="Century Gothic" panose="020B0502020202020204"/>
              </a:rPr>
              <a:t>Mind.org.uk</a:t>
            </a:r>
            <a:endParaRPr lang="en-HK" b="1" dirty="0">
              <a:solidFill>
                <a:prstClr val="black"/>
              </a:solidFill>
              <a:latin typeface="Century Gothic" panose="020B0502020202020204"/>
            </a:endParaRPr>
          </a:p>
          <a:p>
            <a:pPr defTabSz="457200">
              <a:lnSpc>
                <a:spcPct val="90000"/>
              </a:lnSpc>
            </a:pPr>
            <a:r>
              <a:rPr lang="en-HK" dirty="0">
                <a:solidFill>
                  <a:prstClr val="black"/>
                </a:solidFill>
                <a:latin typeface="Century Gothic" panose="020B0502020202020204"/>
                <a:hlinkClick r:id="rId2"/>
              </a:rPr>
              <a:t>https://www.mind.org.uk/information-support/types-of-mental-health-problems/depression/about-depression/</a:t>
            </a:r>
            <a:endParaRPr lang="en-HK" dirty="0">
              <a:solidFill>
                <a:prstClr val="black"/>
              </a:solidFill>
              <a:latin typeface="Century Gothic" panose="020B0502020202020204"/>
            </a:endParaRPr>
          </a:p>
          <a:p>
            <a:pPr defTabSz="457200">
              <a:lnSpc>
                <a:spcPct val="90000"/>
              </a:lnSpc>
            </a:pPr>
            <a:endParaRPr lang="en-HK" dirty="0">
              <a:solidFill>
                <a:prstClr val="black"/>
              </a:solidFill>
              <a:latin typeface="Century Gothic" panose="020B0502020202020204"/>
              <a:hlinkClick r:id="rId3"/>
            </a:endParaRPr>
          </a:p>
          <a:p>
            <a:pPr defTabSz="457200">
              <a:lnSpc>
                <a:spcPct val="90000"/>
              </a:lnSpc>
            </a:pPr>
            <a:r>
              <a:rPr lang="en-HK" dirty="0">
                <a:solidFill>
                  <a:prstClr val="black"/>
                </a:solidFill>
                <a:latin typeface="Century Gothic" panose="020B0502020202020204"/>
                <a:hlinkClick r:id="rId4"/>
              </a:rPr>
              <a:t>https://www.mind.org.uk/information-support/types-of-mental-health-problems/anxiety-and-panic-attacks/about-anxiety/</a:t>
            </a:r>
            <a:r>
              <a:rPr lang="en-HK" dirty="0">
                <a:solidFill>
                  <a:prstClr val="black"/>
                </a:solidFill>
                <a:latin typeface="Century Gothic" panose="020B0502020202020204"/>
              </a:rPr>
              <a:t> </a:t>
            </a:r>
            <a:endParaRPr lang="en-US" dirty="0">
              <a:solidFill>
                <a:prstClr val="black"/>
              </a:solidFill>
              <a:latin typeface="Century Gothic" panose="020B0502020202020204"/>
            </a:endParaRPr>
          </a:p>
        </p:txBody>
      </p:sp>
    </p:spTree>
    <p:extLst>
      <p:ext uri="{BB962C8B-B14F-4D97-AF65-F5344CB8AC3E}">
        <p14:creationId xmlns:p14="http://schemas.microsoft.com/office/powerpoint/2010/main" xmlns="" val="125684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5"/>
            <a:ext cx="3841989" cy="5854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altLang="en-US" sz="2800" b="1" dirty="0">
                <a:solidFill>
                  <a:prstClr val="black">
                    <a:lumMod val="85000"/>
                    <a:lumOff val="15000"/>
                  </a:prstClr>
                </a:solidFill>
                <a:latin typeface="Century Gothic" panose="020B0502020202020204"/>
              </a:rPr>
              <a:t>Relaxation Techniques</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87D4DF66-DCC6-0A49-B652-0AE20DAA01D6}"/>
              </a:ext>
            </a:extLst>
          </p:cNvPr>
          <p:cNvSpPr txBox="1">
            <a:spLocks/>
          </p:cNvSpPr>
          <p:nvPr/>
        </p:nvSpPr>
        <p:spPr>
          <a:xfrm>
            <a:off x="2133430" y="1250412"/>
            <a:ext cx="5091314" cy="41669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A53010"/>
              </a:buClr>
              <a:buNone/>
            </a:pPr>
            <a:r>
              <a:rPr lang="en-US" sz="2000" dirty="0">
                <a:solidFill>
                  <a:prstClr val="black"/>
                </a:solidFill>
                <a:latin typeface="Century Gothic" panose="020B0502020202020204"/>
              </a:rPr>
              <a:t>Examples: </a:t>
            </a:r>
          </a:p>
          <a:p>
            <a:pPr marL="285750" indent="-285750">
              <a:buClr>
                <a:srgbClr val="A53010"/>
              </a:buClr>
            </a:pPr>
            <a:r>
              <a:rPr lang="en-US" sz="2000" dirty="0">
                <a:solidFill>
                  <a:prstClr val="black"/>
                </a:solidFill>
                <a:latin typeface="Century Gothic" panose="020B0502020202020204"/>
              </a:rPr>
              <a:t>slow breathing or diaphragmatic breathing exercises, </a:t>
            </a:r>
          </a:p>
          <a:p>
            <a:pPr marL="285750" indent="-285750">
              <a:buClr>
                <a:srgbClr val="A53010"/>
              </a:buClr>
            </a:pPr>
            <a:r>
              <a:rPr lang="en-US" sz="2000" dirty="0">
                <a:solidFill>
                  <a:prstClr val="black"/>
                </a:solidFill>
                <a:latin typeface="Century Gothic" panose="020B0502020202020204"/>
              </a:rPr>
              <a:t>progressive muscle relaxation, </a:t>
            </a:r>
          </a:p>
          <a:p>
            <a:pPr marL="285750" indent="-285750">
              <a:buClr>
                <a:srgbClr val="A53010"/>
              </a:buClr>
            </a:pPr>
            <a:r>
              <a:rPr lang="en-US" sz="2000" dirty="0">
                <a:solidFill>
                  <a:prstClr val="black"/>
                </a:solidFill>
                <a:latin typeface="Century Gothic" panose="020B0502020202020204"/>
              </a:rPr>
              <a:t>guided imagery or guided meditation</a:t>
            </a:r>
          </a:p>
          <a:p>
            <a:pPr marL="285750" indent="-285750">
              <a:buClr>
                <a:srgbClr val="A53010"/>
              </a:buClr>
            </a:pPr>
            <a:r>
              <a:rPr lang="en-US" sz="2000" dirty="0">
                <a:solidFill>
                  <a:prstClr val="black"/>
                </a:solidFill>
                <a:latin typeface="Century Gothic" panose="020B0502020202020204"/>
              </a:rPr>
              <a:t>Mindfulness-Based Stress Reduction (MBSR). </a:t>
            </a:r>
          </a:p>
        </p:txBody>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xmlns="" id="{2FE6AD7A-3227-7D42-82C4-DA03D4FD8053}"/>
              </a:ext>
            </a:extLst>
          </p:cNvPr>
          <p:cNvSpPr/>
          <p:nvPr/>
        </p:nvSpPr>
        <p:spPr>
          <a:xfrm>
            <a:off x="2543092" y="5664558"/>
            <a:ext cx="6859349" cy="923330"/>
          </a:xfrm>
          <a:prstGeom prst="rect">
            <a:avLst/>
          </a:prstGeom>
          <a:solidFill>
            <a:srgbClr val="FFC000"/>
          </a:solidFill>
          <a:ln w="57150">
            <a:solidFill>
              <a:schemeClr val="tx1"/>
            </a:solidFill>
          </a:ln>
        </p:spPr>
        <p:txBody>
          <a:bodyPr wrap="square">
            <a:spAutoFit/>
          </a:bodyPr>
          <a:lstStyle/>
          <a:p>
            <a:pPr defTabSz="457200"/>
            <a:r>
              <a:rPr lang="en-US" dirty="0">
                <a:solidFill>
                  <a:prstClr val="black"/>
                </a:solidFill>
                <a:latin typeface="Century Gothic" panose="020B0502020202020204"/>
              </a:rPr>
              <a:t>Dr Grant </a:t>
            </a:r>
            <a:r>
              <a:rPr lang="en-US" dirty="0" err="1">
                <a:solidFill>
                  <a:prstClr val="black"/>
                </a:solidFill>
                <a:latin typeface="Century Gothic" panose="020B0502020202020204"/>
              </a:rPr>
              <a:t>Blashki’s</a:t>
            </a:r>
            <a:r>
              <a:rPr lang="en-US" dirty="0">
                <a:solidFill>
                  <a:prstClr val="black"/>
                </a:solidFill>
                <a:latin typeface="Century Gothic" panose="020B0502020202020204"/>
              </a:rPr>
              <a:t> GP training video on slow breathing exercises:</a:t>
            </a:r>
          </a:p>
          <a:p>
            <a:pPr defTabSz="457200"/>
            <a:r>
              <a:rPr lang="en-GB" dirty="0">
                <a:solidFill>
                  <a:prstClr val="black"/>
                </a:solidFill>
                <a:latin typeface="Century Gothic" panose="020B0502020202020204"/>
                <a:hlinkClick r:id="rId2"/>
              </a:rPr>
              <a:t>https://www.youtube.com/watch?v=aN05yXFbwI0</a:t>
            </a:r>
            <a:endParaRPr lang="en-GB" dirty="0">
              <a:solidFill>
                <a:prstClr val="black"/>
              </a:solidFill>
              <a:latin typeface="Century Gothic" panose="020B0502020202020204"/>
            </a:endParaRPr>
          </a:p>
        </p:txBody>
      </p:sp>
      <p:pic>
        <p:nvPicPr>
          <p:cNvPr id="39" name="Picture 2">
            <a:extLst>
              <a:ext uri="{FF2B5EF4-FFF2-40B4-BE49-F238E27FC236}">
                <a16:creationId xmlns:a16="http://schemas.microsoft.com/office/drawing/2014/main" xmlns="" id="{3DD94DC1-31B7-F143-87D6-7FC70F6E4598}"/>
              </a:ext>
            </a:extLst>
          </p:cNvPr>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7483879" y="221595"/>
            <a:ext cx="2654209" cy="519580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675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5"/>
            <a:ext cx="3841989" cy="58545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sz="2800" b="1" dirty="0">
                <a:solidFill>
                  <a:prstClr val="black">
                    <a:lumMod val="85000"/>
                    <a:lumOff val="15000"/>
                  </a:prstClr>
                </a:solidFill>
                <a:latin typeface="Century Gothic" panose="020B0502020202020204"/>
              </a:rPr>
              <a:t>Behavioral Activation</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87D4DF66-DCC6-0A49-B652-0AE20DAA01D6}"/>
              </a:ext>
            </a:extLst>
          </p:cNvPr>
          <p:cNvSpPr txBox="1">
            <a:spLocks/>
          </p:cNvSpPr>
          <p:nvPr/>
        </p:nvSpPr>
        <p:spPr>
          <a:xfrm>
            <a:off x="2133431" y="1250412"/>
            <a:ext cx="4321385" cy="44841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Clr>
                <a:srgbClr val="A53010"/>
              </a:buClr>
            </a:pPr>
            <a:r>
              <a:rPr lang="en-GB" sz="2000" dirty="0">
                <a:solidFill>
                  <a:prstClr val="black">
                    <a:lumMod val="75000"/>
                    <a:lumOff val="25000"/>
                  </a:prstClr>
                </a:solidFill>
                <a:latin typeface="Century Gothic" panose="020B0502020202020204"/>
              </a:rPr>
              <a:t>a therapeutic process that emphasizes </a:t>
            </a:r>
            <a:r>
              <a:rPr lang="en-GB" sz="2000" u="sng" dirty="0">
                <a:solidFill>
                  <a:prstClr val="black">
                    <a:lumMod val="75000"/>
                    <a:lumOff val="25000"/>
                  </a:prstClr>
                </a:solidFill>
                <a:latin typeface="Century Gothic" panose="020B0502020202020204"/>
              </a:rPr>
              <a:t>planned activities which help to increase behaviours </a:t>
            </a:r>
            <a:r>
              <a:rPr lang="en-GB" sz="2000" dirty="0">
                <a:solidFill>
                  <a:prstClr val="black">
                    <a:lumMod val="75000"/>
                    <a:lumOff val="25000"/>
                  </a:prstClr>
                </a:solidFill>
                <a:latin typeface="Century Gothic" panose="020B0502020202020204"/>
              </a:rPr>
              <a:t>that are likely to produce improvements in thoughts, mood, and overall quality of life.</a:t>
            </a:r>
            <a:endParaRPr lang="en-GB" sz="2000" baseline="30000" dirty="0">
              <a:solidFill>
                <a:prstClr val="black">
                  <a:lumMod val="75000"/>
                  <a:lumOff val="25000"/>
                </a:prstClr>
              </a:solidFill>
              <a:latin typeface="Century Gothic" panose="020B0502020202020204"/>
            </a:endParaRPr>
          </a:p>
          <a:p>
            <a:pPr>
              <a:lnSpc>
                <a:spcPct val="90000"/>
              </a:lnSpc>
              <a:buClr>
                <a:srgbClr val="A53010"/>
              </a:buClr>
            </a:pPr>
            <a:r>
              <a:rPr lang="en-GB" sz="2000" dirty="0">
                <a:solidFill>
                  <a:prstClr val="black">
                    <a:lumMod val="75000"/>
                    <a:lumOff val="25000"/>
                  </a:prstClr>
                </a:solidFill>
                <a:latin typeface="Century Gothic" panose="020B0502020202020204"/>
              </a:rPr>
              <a:t>It helps to enhance mood by reducing mood-worsening rumination whilst promoting positive reinforcing thoughts and feelings.</a:t>
            </a:r>
            <a:endParaRPr lang="en-HK" sz="2000" dirty="0">
              <a:solidFill>
                <a:prstClr val="black">
                  <a:lumMod val="75000"/>
                  <a:lumOff val="25000"/>
                </a:prstClr>
              </a:solidFill>
              <a:latin typeface="Century Gothic" panose="020B0502020202020204"/>
            </a:endParaRPr>
          </a:p>
        </p:txBody>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xmlns="" id="{2FE6AD7A-3227-7D42-82C4-DA03D4FD8053}"/>
              </a:ext>
            </a:extLst>
          </p:cNvPr>
          <p:cNvSpPr/>
          <p:nvPr/>
        </p:nvSpPr>
        <p:spPr>
          <a:xfrm>
            <a:off x="2474282" y="5965071"/>
            <a:ext cx="6859349" cy="646331"/>
          </a:xfrm>
          <a:prstGeom prst="rect">
            <a:avLst/>
          </a:prstGeom>
          <a:solidFill>
            <a:srgbClr val="FFC000"/>
          </a:solidFill>
          <a:ln w="57150">
            <a:solidFill>
              <a:schemeClr val="tx1"/>
            </a:solidFill>
          </a:ln>
        </p:spPr>
        <p:txBody>
          <a:bodyPr wrap="square">
            <a:spAutoFit/>
          </a:bodyPr>
          <a:lstStyle/>
          <a:p>
            <a:pPr defTabSz="457200"/>
            <a:r>
              <a:rPr lang="en-GB" dirty="0">
                <a:solidFill>
                  <a:prstClr val="black"/>
                </a:solidFill>
                <a:latin typeface="Century Gothic" panose="020B0502020202020204"/>
                <a:hlinkClick r:id="rId2"/>
              </a:rPr>
              <a:t>https://www.therapistaid.com/therapy-guide/behavioral-activation-guide</a:t>
            </a:r>
            <a:r>
              <a:rPr lang="en-GB" dirty="0">
                <a:solidFill>
                  <a:prstClr val="black"/>
                </a:solidFill>
                <a:latin typeface="Century Gothic" panose="020B0502020202020204"/>
              </a:rPr>
              <a:t> </a:t>
            </a:r>
          </a:p>
        </p:txBody>
      </p:sp>
      <p:pic>
        <p:nvPicPr>
          <p:cNvPr id="39" name="Picture 38" descr="Table&#10;&#10;Description automatically generated">
            <a:extLst>
              <a:ext uri="{FF2B5EF4-FFF2-40B4-BE49-F238E27FC236}">
                <a16:creationId xmlns:a16="http://schemas.microsoft.com/office/drawing/2014/main" xmlns="" id="{FCD97FAA-8C42-F54E-B07E-43BAD91B704D}"/>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642479" y="3011017"/>
            <a:ext cx="2897465" cy="2802393"/>
          </a:xfrm>
          <a:prstGeom prst="rect">
            <a:avLst/>
          </a:prstGeom>
        </p:spPr>
      </p:pic>
      <p:pic>
        <p:nvPicPr>
          <p:cNvPr id="41" name="Picture 40" descr="Table&#10;&#10;Description automatically generated">
            <a:extLst>
              <a:ext uri="{FF2B5EF4-FFF2-40B4-BE49-F238E27FC236}">
                <a16:creationId xmlns:a16="http://schemas.microsoft.com/office/drawing/2014/main" xmlns="" id="{B99A3022-F164-1C40-B96A-E42F727F0EC7}"/>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339481" y="322295"/>
            <a:ext cx="2784045" cy="2761615"/>
          </a:xfrm>
          <a:prstGeom prst="rect">
            <a:avLst/>
          </a:prstGeom>
        </p:spPr>
      </p:pic>
    </p:spTree>
    <p:extLst>
      <p:ext uri="{BB962C8B-B14F-4D97-AF65-F5344CB8AC3E}">
        <p14:creationId xmlns:p14="http://schemas.microsoft.com/office/powerpoint/2010/main" xmlns="" val="2599794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5"/>
            <a:ext cx="3841989" cy="5854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sz="2800" b="1" dirty="0">
                <a:solidFill>
                  <a:prstClr val="black">
                    <a:lumMod val="85000"/>
                    <a:lumOff val="15000"/>
                  </a:prstClr>
                </a:solidFill>
                <a:latin typeface="Century Gothic" panose="020B0502020202020204"/>
              </a:rPr>
              <a:t>Exercise</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87D4DF66-DCC6-0A49-B652-0AE20DAA01D6}"/>
              </a:ext>
            </a:extLst>
          </p:cNvPr>
          <p:cNvSpPr txBox="1">
            <a:spLocks/>
          </p:cNvSpPr>
          <p:nvPr/>
        </p:nvSpPr>
        <p:spPr>
          <a:xfrm>
            <a:off x="2133430" y="1250412"/>
            <a:ext cx="7211530" cy="44841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Clr>
                <a:srgbClr val="A53010"/>
              </a:buClr>
            </a:pPr>
            <a:r>
              <a:rPr lang="en-GB" sz="2000" dirty="0">
                <a:solidFill>
                  <a:prstClr val="black"/>
                </a:solidFill>
                <a:latin typeface="Century Gothic" panose="020B0502020202020204"/>
              </a:rPr>
              <a:t>Exercise (on its own or incorporated into an activity plan) should also be promoted routinely by GPs. </a:t>
            </a:r>
          </a:p>
          <a:p>
            <a:pPr>
              <a:lnSpc>
                <a:spcPct val="90000"/>
              </a:lnSpc>
              <a:buClr>
                <a:srgbClr val="A53010"/>
              </a:buClr>
            </a:pPr>
            <a:r>
              <a:rPr lang="en-GB" sz="2000" dirty="0">
                <a:solidFill>
                  <a:prstClr val="black"/>
                </a:solidFill>
                <a:latin typeface="Century Gothic" panose="020B0502020202020204"/>
              </a:rPr>
              <a:t>Cochrane review: </a:t>
            </a:r>
          </a:p>
          <a:p>
            <a:pPr lvl="1">
              <a:lnSpc>
                <a:spcPct val="90000"/>
              </a:lnSpc>
              <a:buClr>
                <a:srgbClr val="A53010"/>
              </a:buClr>
            </a:pPr>
            <a:r>
              <a:rPr lang="en-GB" sz="2000" dirty="0">
                <a:solidFill>
                  <a:prstClr val="black"/>
                </a:solidFill>
                <a:latin typeface="Century Gothic" panose="020B0502020202020204"/>
              </a:rPr>
              <a:t>exercise is more effective than a placebo/ control for reducing symptoms of depression</a:t>
            </a:r>
          </a:p>
          <a:p>
            <a:pPr lvl="1">
              <a:lnSpc>
                <a:spcPct val="90000"/>
              </a:lnSpc>
              <a:buClr>
                <a:srgbClr val="A53010"/>
              </a:buClr>
            </a:pPr>
            <a:r>
              <a:rPr lang="en-GB" sz="2000" dirty="0">
                <a:solidFill>
                  <a:prstClr val="black"/>
                </a:solidFill>
                <a:latin typeface="Century Gothic" panose="020B0502020202020204"/>
              </a:rPr>
              <a:t>as effective as psychological or pharmacological treatments. </a:t>
            </a:r>
          </a:p>
          <a:p>
            <a:pPr>
              <a:lnSpc>
                <a:spcPct val="90000"/>
              </a:lnSpc>
              <a:buClr>
                <a:srgbClr val="A53010"/>
              </a:buClr>
            </a:pPr>
            <a:r>
              <a:rPr lang="en-GB" sz="2000" dirty="0">
                <a:solidFill>
                  <a:prstClr val="black"/>
                </a:solidFill>
                <a:latin typeface="Century Gothic" panose="020B0502020202020204"/>
              </a:rPr>
              <a:t>Beneficial for depression even when it is light (yoga and stretching) as opposed to moderate and vigorous and when conducted once per week (</a:t>
            </a:r>
            <a:r>
              <a:rPr lang="en-GB" sz="2000" dirty="0" err="1">
                <a:solidFill>
                  <a:prstClr val="black"/>
                </a:solidFill>
                <a:latin typeface="Century Gothic" panose="020B0502020202020204"/>
              </a:rPr>
              <a:t>Hallgren</a:t>
            </a:r>
            <a:r>
              <a:rPr lang="en-GB" sz="2000" dirty="0">
                <a:solidFill>
                  <a:prstClr val="black"/>
                </a:solidFill>
                <a:latin typeface="Century Gothic" panose="020B0502020202020204"/>
              </a:rPr>
              <a:t> 2016).</a:t>
            </a:r>
            <a:endParaRPr lang="en-GB" sz="2000" baseline="30000" dirty="0">
              <a:solidFill>
                <a:prstClr val="black"/>
              </a:solidFill>
              <a:latin typeface="Century Gothic" panose="020B0502020202020204"/>
            </a:endParaRPr>
          </a:p>
          <a:p>
            <a:pPr>
              <a:lnSpc>
                <a:spcPct val="90000"/>
              </a:lnSpc>
              <a:buClr>
                <a:srgbClr val="A53010"/>
              </a:buClr>
            </a:pPr>
            <a:r>
              <a:rPr lang="en-GB" sz="2000" dirty="0">
                <a:solidFill>
                  <a:prstClr val="black"/>
                </a:solidFill>
                <a:latin typeface="Century Gothic" panose="020B0502020202020204"/>
              </a:rPr>
              <a:t>Additional cardiovascular and metabolic benefits for patients with depression.</a:t>
            </a:r>
          </a:p>
          <a:p>
            <a:pPr marL="0" indent="0">
              <a:lnSpc>
                <a:spcPct val="90000"/>
              </a:lnSpc>
              <a:buClr>
                <a:srgbClr val="A53010"/>
              </a:buClr>
              <a:buNone/>
            </a:pPr>
            <a:endParaRPr lang="en-GB" sz="2000" dirty="0">
              <a:solidFill>
                <a:prstClr val="black"/>
              </a:solidFill>
              <a:latin typeface="Century Gothic" panose="020B0502020202020204"/>
            </a:endParaRPr>
          </a:p>
        </p:txBody>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xmlns="" id="{2FE6AD7A-3227-7D42-82C4-DA03D4FD8053}"/>
              </a:ext>
            </a:extLst>
          </p:cNvPr>
          <p:cNvSpPr/>
          <p:nvPr/>
        </p:nvSpPr>
        <p:spPr>
          <a:xfrm>
            <a:off x="2543092" y="6034425"/>
            <a:ext cx="6859349" cy="590931"/>
          </a:xfrm>
          <a:prstGeom prst="rect">
            <a:avLst/>
          </a:prstGeom>
          <a:solidFill>
            <a:srgbClr val="FFC000"/>
          </a:solidFill>
          <a:ln w="57150">
            <a:solidFill>
              <a:schemeClr val="tx1"/>
            </a:solidFill>
          </a:ln>
        </p:spPr>
        <p:txBody>
          <a:bodyPr wrap="square">
            <a:spAutoFit/>
          </a:bodyPr>
          <a:lstStyle/>
          <a:p>
            <a:pPr defTabSz="457200">
              <a:lnSpc>
                <a:spcPct val="90000"/>
              </a:lnSpc>
            </a:pPr>
            <a:r>
              <a:rPr lang="en-HK" dirty="0">
                <a:solidFill>
                  <a:prstClr val="black"/>
                </a:solidFill>
                <a:latin typeface="Century Gothic" panose="020B0502020202020204"/>
              </a:rPr>
              <a:t>Example of free videos for exercising at home:</a:t>
            </a:r>
          </a:p>
          <a:p>
            <a:pPr defTabSz="457200">
              <a:lnSpc>
                <a:spcPct val="90000"/>
              </a:lnSpc>
            </a:pPr>
            <a:r>
              <a:rPr lang="en-HK" dirty="0">
                <a:solidFill>
                  <a:prstClr val="black"/>
                </a:solidFill>
                <a:latin typeface="Century Gothic" panose="020B0502020202020204"/>
                <a:hlinkClick r:id="rId2"/>
              </a:rPr>
              <a:t>https://www.7minutemornings.com/</a:t>
            </a:r>
            <a:endParaRPr lang="en-HK" dirty="0">
              <a:solidFill>
                <a:prstClr val="black"/>
              </a:solidFill>
              <a:latin typeface="Century Gothic" panose="020B0502020202020204"/>
            </a:endParaRPr>
          </a:p>
        </p:txBody>
      </p:sp>
    </p:spTree>
    <p:extLst>
      <p:ext uri="{BB962C8B-B14F-4D97-AF65-F5344CB8AC3E}">
        <p14:creationId xmlns:p14="http://schemas.microsoft.com/office/powerpoint/2010/main" xmlns="" val="4052104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3990" y="228601"/>
            <a:ext cx="2138628" cy="6638625"/>
            <a:chOff x="2487613" y="285750"/>
            <a:chExt cx="2428875" cy="5654676"/>
          </a:xfrm>
        </p:grpSpPr>
        <p:sp>
          <p:nvSpPr>
            <p:cNvPr id="13"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44413" y="-786"/>
            <a:ext cx="1767505" cy="6854040"/>
            <a:chOff x="6627813" y="194833"/>
            <a:chExt cx="1952625" cy="5678918"/>
          </a:xfrm>
        </p:grpSpPr>
        <p:sp>
          <p:nvSpPr>
            <p:cNvPr id="27"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20859" y="714376"/>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4" name="Title 1">
            <a:extLst>
              <a:ext uri="{FF2B5EF4-FFF2-40B4-BE49-F238E27FC236}">
                <a16:creationId xmlns:a16="http://schemas.microsoft.com/office/drawing/2014/main" xmlns="" id="{7E329EC2-DEF2-0C4D-B5CC-7C7D20320DCD}"/>
              </a:ext>
            </a:extLst>
          </p:cNvPr>
          <p:cNvSpPr txBox="1">
            <a:spLocks/>
          </p:cNvSpPr>
          <p:nvPr/>
        </p:nvSpPr>
        <p:spPr>
          <a:xfrm>
            <a:off x="2011354" y="322295"/>
            <a:ext cx="3841989" cy="5854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GB" sz="2800" b="1" dirty="0" err="1">
                <a:solidFill>
                  <a:prstClr val="black">
                    <a:lumMod val="85000"/>
                    <a:lumOff val="15000"/>
                  </a:prstClr>
                </a:solidFill>
                <a:latin typeface="Century Gothic" panose="020B0502020202020204"/>
              </a:rPr>
              <a:t>iCBT</a:t>
            </a:r>
            <a:endParaRPr lang="en-US" sz="2800" dirty="0">
              <a:solidFill>
                <a:prstClr val="black">
                  <a:lumMod val="85000"/>
                  <a:lumOff val="15000"/>
                </a:prstClr>
              </a:solidFill>
              <a:latin typeface="Century Gothic" panose="020B0502020202020204"/>
            </a:endParaRPr>
          </a:p>
        </p:txBody>
      </p:sp>
      <p:sp>
        <p:nvSpPr>
          <p:cNvPr id="46" name="Rectangle 45">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xmlns="" id="{87D4DF66-DCC6-0A49-B652-0AE20DAA01D6}"/>
              </a:ext>
            </a:extLst>
          </p:cNvPr>
          <p:cNvSpPr txBox="1">
            <a:spLocks/>
          </p:cNvSpPr>
          <p:nvPr/>
        </p:nvSpPr>
        <p:spPr>
          <a:xfrm>
            <a:off x="2027244" y="1242212"/>
            <a:ext cx="5833363" cy="44841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pPr>
            <a:r>
              <a:rPr lang="en-GB" sz="2000" dirty="0">
                <a:solidFill>
                  <a:prstClr val="black"/>
                </a:solidFill>
                <a:latin typeface="Century Gothic" panose="020B0502020202020204"/>
              </a:rPr>
              <a:t>A 2016 Cochrane review and 2020 systematic review:</a:t>
            </a:r>
          </a:p>
          <a:p>
            <a:pPr lvl="1">
              <a:buClr>
                <a:srgbClr val="A53010"/>
              </a:buClr>
            </a:pPr>
            <a:r>
              <a:rPr lang="en-GB" sz="2000" dirty="0" err="1">
                <a:solidFill>
                  <a:prstClr val="black"/>
                </a:solidFill>
                <a:latin typeface="Century Gothic" panose="020B0502020202020204"/>
              </a:rPr>
              <a:t>iCBT</a:t>
            </a:r>
            <a:r>
              <a:rPr lang="en-GB" sz="2000" dirty="0">
                <a:solidFill>
                  <a:prstClr val="black"/>
                </a:solidFill>
                <a:latin typeface="Century Gothic" panose="020B0502020202020204"/>
              </a:rPr>
              <a:t> interventions are effective</a:t>
            </a:r>
          </a:p>
          <a:p>
            <a:pPr lvl="1">
              <a:buClr>
                <a:srgbClr val="A53010"/>
              </a:buClr>
            </a:pPr>
            <a:r>
              <a:rPr lang="en-GB" sz="2000" dirty="0">
                <a:solidFill>
                  <a:prstClr val="black"/>
                </a:solidFill>
                <a:latin typeface="Century Gothic" panose="020B0502020202020204"/>
              </a:rPr>
              <a:t>provides an important alternative to face-to-face psychological treatments</a:t>
            </a:r>
          </a:p>
          <a:p>
            <a:pPr lvl="1">
              <a:buClr>
                <a:srgbClr val="A53010"/>
              </a:buClr>
            </a:pPr>
            <a:r>
              <a:rPr lang="en-GB" sz="2000" dirty="0">
                <a:solidFill>
                  <a:prstClr val="black"/>
                </a:solidFill>
                <a:latin typeface="Century Gothic" panose="020B0502020202020204"/>
              </a:rPr>
              <a:t>guided </a:t>
            </a:r>
            <a:r>
              <a:rPr lang="en-GB" sz="2000" dirty="0" err="1">
                <a:solidFill>
                  <a:prstClr val="black"/>
                </a:solidFill>
                <a:latin typeface="Century Gothic" panose="020B0502020202020204"/>
              </a:rPr>
              <a:t>iCBT</a:t>
            </a:r>
            <a:r>
              <a:rPr lang="en-GB" sz="2000" dirty="0">
                <a:solidFill>
                  <a:prstClr val="black"/>
                </a:solidFill>
                <a:latin typeface="Century Gothic" panose="020B0502020202020204"/>
              </a:rPr>
              <a:t> treatments (either with the GP or an allied health staff) are more effective than unguided treatments as it aids in adherence</a:t>
            </a:r>
          </a:p>
        </p:txBody>
      </p:sp>
      <p:sp>
        <p:nvSpPr>
          <p:cNvPr id="48"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entury Gothic" panose="020B0502020202020204"/>
            </a:endParaRPr>
          </a:p>
        </p:txBody>
      </p:sp>
      <p:sp>
        <p:nvSpPr>
          <p:cNvPr id="6" name="Rectangle 5">
            <a:extLst>
              <a:ext uri="{FF2B5EF4-FFF2-40B4-BE49-F238E27FC236}">
                <a16:creationId xmlns:a16="http://schemas.microsoft.com/office/drawing/2014/main" xmlns="" id="{2FE6AD7A-3227-7D42-82C4-DA03D4FD8053}"/>
              </a:ext>
            </a:extLst>
          </p:cNvPr>
          <p:cNvSpPr/>
          <p:nvPr/>
        </p:nvSpPr>
        <p:spPr>
          <a:xfrm>
            <a:off x="2543091" y="5664558"/>
            <a:ext cx="7370192" cy="923330"/>
          </a:xfrm>
          <a:prstGeom prst="rect">
            <a:avLst/>
          </a:prstGeom>
          <a:solidFill>
            <a:srgbClr val="FFC000"/>
          </a:solidFill>
          <a:ln w="57150">
            <a:solidFill>
              <a:schemeClr val="tx1"/>
            </a:solidFill>
          </a:ln>
        </p:spPr>
        <p:txBody>
          <a:bodyPr wrap="square">
            <a:spAutoFit/>
          </a:bodyPr>
          <a:lstStyle/>
          <a:p>
            <a:pPr defTabSz="457200"/>
            <a:r>
              <a:rPr lang="en-GB" dirty="0">
                <a:solidFill>
                  <a:prstClr val="black"/>
                </a:solidFill>
                <a:latin typeface="Century Gothic" panose="020B0502020202020204"/>
              </a:rPr>
              <a:t>So many online mental health resources available – how do you choose?</a:t>
            </a:r>
          </a:p>
          <a:p>
            <a:pPr defTabSz="457200"/>
            <a:r>
              <a:rPr lang="en-GB" dirty="0">
                <a:solidFill>
                  <a:prstClr val="black"/>
                </a:solidFill>
                <a:latin typeface="Century Gothic" panose="020B0502020202020204"/>
                <a:hlinkClick r:id="rId2"/>
              </a:rPr>
              <a:t>https://onemindpsyberguide.org/apps/</a:t>
            </a:r>
            <a:r>
              <a:rPr lang="en-GB" dirty="0">
                <a:solidFill>
                  <a:prstClr val="black"/>
                </a:solidFill>
                <a:latin typeface="Century Gothic" panose="020B0502020202020204"/>
              </a:rPr>
              <a:t> </a:t>
            </a:r>
          </a:p>
        </p:txBody>
      </p:sp>
      <p:pic>
        <p:nvPicPr>
          <p:cNvPr id="45" name="Picture 44" descr="A close up of a sign&#10;&#10;Description automatically generated">
            <a:extLst>
              <a:ext uri="{FF2B5EF4-FFF2-40B4-BE49-F238E27FC236}">
                <a16:creationId xmlns:a16="http://schemas.microsoft.com/office/drawing/2014/main" xmlns="" id="{EF09C04D-5170-F940-B272-9DEA0D22B1C3}"/>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936733" y="507736"/>
            <a:ext cx="1401568" cy="1468951"/>
          </a:xfrm>
          <a:prstGeom prst="rect">
            <a:avLst/>
          </a:prstGeom>
        </p:spPr>
      </p:pic>
      <p:pic>
        <p:nvPicPr>
          <p:cNvPr id="49" name="Picture 48" descr="A picture containing graphical user interface&#10;&#10;Description automatically generated">
            <a:extLst>
              <a:ext uri="{FF2B5EF4-FFF2-40B4-BE49-F238E27FC236}">
                <a16:creationId xmlns:a16="http://schemas.microsoft.com/office/drawing/2014/main" xmlns="" id="{14361D52-603E-FD45-A6AF-EC3755F67FA0}"/>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954475" y="2263472"/>
            <a:ext cx="1954399" cy="881752"/>
          </a:xfrm>
          <a:prstGeom prst="rect">
            <a:avLst/>
          </a:prstGeom>
        </p:spPr>
      </p:pic>
      <p:pic>
        <p:nvPicPr>
          <p:cNvPr id="51" name="Picture 50" descr="Graphical user interface, application&#10;&#10;Description automatically generated">
            <a:extLst>
              <a:ext uri="{FF2B5EF4-FFF2-40B4-BE49-F238E27FC236}">
                <a16:creationId xmlns:a16="http://schemas.microsoft.com/office/drawing/2014/main" xmlns="" id="{86396E34-7949-0942-8E21-C89DBF95EE00}"/>
              </a:ext>
            </a:extLst>
          </p:cNvPr>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054384" y="3535352"/>
            <a:ext cx="1954400" cy="1027666"/>
          </a:xfrm>
          <a:prstGeom prst="rect">
            <a:avLst/>
          </a:prstGeom>
        </p:spPr>
      </p:pic>
      <p:pic>
        <p:nvPicPr>
          <p:cNvPr id="53" name="Picture 52" descr="Chart, bubble chart&#10;&#10;Description automatically generated">
            <a:extLst>
              <a:ext uri="{FF2B5EF4-FFF2-40B4-BE49-F238E27FC236}">
                <a16:creationId xmlns:a16="http://schemas.microsoft.com/office/drawing/2014/main" xmlns="" id="{42447D09-17D7-854A-8619-A77B1FFF12CB}"/>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501733" y="523646"/>
            <a:ext cx="1105302" cy="1468951"/>
          </a:xfrm>
          <a:prstGeom prst="rect">
            <a:avLst/>
          </a:prstGeom>
        </p:spPr>
      </p:pic>
    </p:spTree>
    <p:extLst>
      <p:ext uri="{BB962C8B-B14F-4D97-AF65-F5344CB8AC3E}">
        <p14:creationId xmlns:p14="http://schemas.microsoft.com/office/powerpoint/2010/main" xmlns="" val="2646026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2" name="Title 1"/>
          <p:cNvSpPr>
            <a:spLocks noGrp="1"/>
          </p:cNvSpPr>
          <p:nvPr>
            <p:ph type="title"/>
          </p:nvPr>
        </p:nvSpPr>
        <p:spPr>
          <a:xfrm>
            <a:off x="2010919" y="645106"/>
            <a:ext cx="4617681" cy="1259894"/>
          </a:xfrm>
        </p:spPr>
        <p:txBody>
          <a:bodyPr>
            <a:normAutofit/>
          </a:bodyPr>
          <a:lstStyle/>
          <a:p>
            <a:pPr>
              <a:lnSpc>
                <a:spcPct val="90000"/>
              </a:lnSpc>
            </a:pPr>
            <a:r>
              <a:rPr lang="en-US" sz="2800" b="1" dirty="0"/>
              <a:t>WONCA NDI Guidance &amp; Toolkit</a:t>
            </a:r>
            <a:br>
              <a:rPr lang="en-US" sz="2800" b="1" dirty="0"/>
            </a:br>
            <a:r>
              <a:rPr lang="en-US" sz="2800" b="1" dirty="0"/>
              <a:t> </a:t>
            </a:r>
          </a:p>
        </p:txBody>
      </p:sp>
      <p:sp>
        <p:nvSpPr>
          <p:cNvPr id="20" name="Rectangle 19">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10">
            <a:extLst>
              <a:ext uri="{FF2B5EF4-FFF2-40B4-BE49-F238E27FC236}">
                <a16:creationId xmlns:a16="http://schemas.microsoft.com/office/drawing/2014/main" xmlns="" id="{5D0A6401-60A5-F242-8F6B-08BAEC5E6C22}"/>
              </a:ext>
            </a:extLst>
          </p:cNvPr>
          <p:cNvSpPr>
            <a:spLocks noGrp="1"/>
          </p:cNvSpPr>
          <p:nvPr>
            <p:ph idx="1"/>
          </p:nvPr>
        </p:nvSpPr>
        <p:spPr>
          <a:xfrm>
            <a:off x="2348223" y="5226216"/>
            <a:ext cx="8076685" cy="1614499"/>
          </a:xfrm>
          <a:solidFill>
            <a:srgbClr val="FFC000"/>
          </a:solidFill>
          <a:ln w="57150">
            <a:solidFill>
              <a:schemeClr val="tx1"/>
            </a:solidFill>
          </a:ln>
        </p:spPr>
        <p:txBody>
          <a:bodyPr>
            <a:normAutofit/>
          </a:bodyPr>
          <a:lstStyle/>
          <a:p>
            <a:r>
              <a:rPr lang="en-GB" dirty="0"/>
              <a:t>Available from the WONCA website in </a:t>
            </a:r>
            <a:r>
              <a:rPr lang="en-GB" b="1" dirty="0"/>
              <a:t>English, Spanish and Mandarin</a:t>
            </a:r>
          </a:p>
          <a:p>
            <a:r>
              <a:rPr lang="en-GB" dirty="0">
                <a:hlinkClick r:id="rId2"/>
              </a:rPr>
              <a:t>https://www.globalfamilydoctor.com/groups/WorkingParties/MentalHealth3.aspx</a:t>
            </a:r>
            <a:endParaRPr lang="en-GB" dirty="0"/>
          </a:p>
          <a:p>
            <a:endParaRPr lang="en-GB" dirty="0"/>
          </a:p>
        </p:txBody>
      </p:sp>
      <p:pic>
        <p:nvPicPr>
          <p:cNvPr id="12" name="Picture 11">
            <a:extLst>
              <a:ext uri="{FF2B5EF4-FFF2-40B4-BE49-F238E27FC236}">
                <a16:creationId xmlns:a16="http://schemas.microsoft.com/office/drawing/2014/main" xmlns="" id="{38FDF2AC-D79D-0943-BD4C-6465D92BDD8C}"/>
              </a:ext>
            </a:extLst>
          </p:cNvPr>
          <p:cNvPicPr>
            <a:picLocks noChangeAspect="1"/>
          </p:cNvPicPr>
          <p:nvPr/>
        </p:nvPicPr>
        <p:blipFill>
          <a:blip r:embed="rId3" cstate="email"/>
          <a:stretch>
            <a:fillRect/>
          </a:stretch>
        </p:blipFill>
        <p:spPr>
          <a:xfrm>
            <a:off x="6980435" y="280781"/>
            <a:ext cx="3109246" cy="4663869"/>
          </a:xfrm>
          <a:prstGeom prst="rect">
            <a:avLst/>
          </a:prstGeom>
        </p:spPr>
      </p:pic>
      <p:sp>
        <p:nvSpPr>
          <p:cNvPr id="22"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6061224"/>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panose="020B0502020202020204"/>
            </a:endParaRPr>
          </a:p>
        </p:txBody>
      </p:sp>
      <p:sp>
        <p:nvSpPr>
          <p:cNvPr id="13" name="Rectangle 12">
            <a:extLst>
              <a:ext uri="{FF2B5EF4-FFF2-40B4-BE49-F238E27FC236}">
                <a16:creationId xmlns:a16="http://schemas.microsoft.com/office/drawing/2014/main" xmlns="" id="{0B568D43-723A-0B44-9102-74B7FFA14BBF}"/>
              </a:ext>
            </a:extLst>
          </p:cNvPr>
          <p:cNvSpPr/>
          <p:nvPr/>
        </p:nvSpPr>
        <p:spPr>
          <a:xfrm>
            <a:off x="2232517" y="2186566"/>
            <a:ext cx="4572000" cy="1554272"/>
          </a:xfrm>
          <a:prstGeom prst="rect">
            <a:avLst/>
          </a:prstGeom>
          <a:solidFill>
            <a:srgbClr val="FFC000"/>
          </a:solidFill>
        </p:spPr>
        <p:txBody>
          <a:bodyPr>
            <a:spAutoFit/>
          </a:bodyPr>
          <a:lstStyle/>
          <a:p>
            <a:pPr defTabSz="457200">
              <a:spcAft>
                <a:spcPts val="600"/>
              </a:spcAft>
            </a:pPr>
            <a:r>
              <a:rPr lang="en-GB" dirty="0" err="1">
                <a:solidFill>
                  <a:prstClr val="black"/>
                </a:solidFill>
                <a:latin typeface="Century Gothic" panose="020B0502020202020204"/>
              </a:rPr>
              <a:t>Dowrick</a:t>
            </a:r>
            <a:r>
              <a:rPr lang="en-GB" dirty="0">
                <a:solidFill>
                  <a:prstClr val="black"/>
                </a:solidFill>
                <a:latin typeface="Century Gothic" panose="020B0502020202020204"/>
              </a:rPr>
              <a:t>, C. (Ed.). (2020). Global Primary Mental Health Care. London: Routledge, </a:t>
            </a:r>
            <a:r>
              <a:rPr lang="en-GB" dirty="0">
                <a:solidFill>
                  <a:prstClr val="black"/>
                </a:solidFill>
                <a:latin typeface="Century Gothic" panose="020B0502020202020204"/>
                <a:hlinkClick r:id="rId4"/>
              </a:rPr>
              <a:t>https://doi.org/10.4324/9780429026386</a:t>
            </a:r>
            <a:endParaRPr lang="en-GB" dirty="0">
              <a:solidFill>
                <a:prstClr val="black"/>
              </a:solidFill>
              <a:latin typeface="Century Gothic" panose="020B0502020202020204"/>
            </a:endParaRPr>
          </a:p>
          <a:p>
            <a:pPr defTabSz="457200">
              <a:spcAft>
                <a:spcPts val="600"/>
              </a:spcAft>
            </a:pPr>
            <a:endParaRPr lang="en-GB" dirty="0">
              <a:solidFill>
                <a:prstClr val="black"/>
              </a:solidFill>
              <a:latin typeface="Century Gothic" panose="020B0502020202020204"/>
            </a:endParaRPr>
          </a:p>
        </p:txBody>
      </p:sp>
    </p:spTree>
    <p:extLst>
      <p:ext uri="{BB962C8B-B14F-4D97-AF65-F5344CB8AC3E}">
        <p14:creationId xmlns:p14="http://schemas.microsoft.com/office/powerpoint/2010/main" xmlns="" val="4014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C COVID-19 Prevention Messages for Front Line Long-Term Care Staff: PPE  Lessons - YouTub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75521" y="1346651"/>
            <a:ext cx="3364701"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Primary Health Care and COVID-19, Leaders in International Health Program  (LIHP), Edmundo Granda Ugalde | Virtual Campus for Public Health (VCPH/PAH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30316" y="4262374"/>
            <a:ext cx="3931929" cy="22117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ítol 1"/>
          <p:cNvSpPr txBox="1">
            <a:spLocks/>
          </p:cNvSpPr>
          <p:nvPr/>
        </p:nvSpPr>
        <p:spPr>
          <a:xfrm>
            <a:off x="1775520" y="116632"/>
            <a:ext cx="8229600" cy="1143000"/>
          </a:xfrm>
          <a:prstGeom prst="rect">
            <a:avLst/>
          </a:prstGeom>
        </p:spPr>
        <p:txBody>
          <a:bodyPr>
            <a:normAutofit fontScale="925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ca-ES" dirty="0" err="1">
                <a:solidFill>
                  <a:srgbClr val="C00000"/>
                </a:solidFill>
                <a:effectLst>
                  <a:outerShdw blurRad="38100" dist="38100" dir="2700000" algn="tl">
                    <a:srgbClr val="000000">
                      <a:alpha val="43137"/>
                    </a:srgbClr>
                  </a:outerShdw>
                </a:effectLst>
                <a:latin typeface="Lucida Sans Unicode"/>
              </a:rPr>
              <a:t>From</a:t>
            </a:r>
            <a:r>
              <a:rPr lang="ca-ES" dirty="0">
                <a:solidFill>
                  <a:srgbClr val="C00000"/>
                </a:solidFill>
                <a:effectLst>
                  <a:outerShdw blurRad="38100" dist="38100" dir="2700000" algn="tl">
                    <a:srgbClr val="000000">
                      <a:alpha val="43137"/>
                    </a:srgbClr>
                  </a:outerShdw>
                </a:effectLst>
                <a:latin typeface="Lucida Sans Unicode"/>
              </a:rPr>
              <a:t> </a:t>
            </a:r>
            <a:r>
              <a:rPr lang="ca-ES" dirty="0" err="1">
                <a:solidFill>
                  <a:srgbClr val="C00000"/>
                </a:solidFill>
                <a:effectLst>
                  <a:outerShdw blurRad="38100" dist="38100" dir="2700000" algn="tl">
                    <a:srgbClr val="000000">
                      <a:alpha val="43137"/>
                    </a:srgbClr>
                  </a:outerShdw>
                </a:effectLst>
                <a:latin typeface="Lucida Sans Unicode"/>
              </a:rPr>
              <a:t>protection</a:t>
            </a:r>
            <a:r>
              <a:rPr lang="ca-ES" dirty="0">
                <a:solidFill>
                  <a:srgbClr val="C00000"/>
                </a:solidFill>
                <a:effectLst>
                  <a:outerShdw blurRad="38100" dist="38100" dir="2700000" algn="tl">
                    <a:srgbClr val="000000">
                      <a:alpha val="43137"/>
                    </a:srgbClr>
                  </a:outerShdw>
                </a:effectLst>
                <a:latin typeface="Lucida Sans Unicode"/>
              </a:rPr>
              <a:t> to management, </a:t>
            </a:r>
            <a:r>
              <a:rPr lang="ca-ES" dirty="0" err="1">
                <a:solidFill>
                  <a:srgbClr val="C00000"/>
                </a:solidFill>
                <a:effectLst>
                  <a:outerShdw blurRad="38100" dist="38100" dir="2700000" algn="tl">
                    <a:srgbClr val="000000">
                      <a:alpha val="43137"/>
                    </a:srgbClr>
                  </a:outerShdw>
                </a:effectLst>
                <a:latin typeface="Lucida Sans Unicode"/>
              </a:rPr>
              <a:t>training</a:t>
            </a:r>
            <a:r>
              <a:rPr lang="ca-ES" dirty="0">
                <a:solidFill>
                  <a:srgbClr val="C00000"/>
                </a:solidFill>
                <a:effectLst>
                  <a:outerShdw blurRad="38100" dist="38100" dir="2700000" algn="tl">
                    <a:srgbClr val="000000">
                      <a:alpha val="43137"/>
                    </a:srgbClr>
                  </a:outerShdw>
                </a:effectLst>
                <a:latin typeface="Lucida Sans Unicode"/>
              </a:rPr>
              <a:t> &amp; </a:t>
            </a:r>
            <a:r>
              <a:rPr lang="ca-ES" dirty="0" err="1">
                <a:solidFill>
                  <a:srgbClr val="C00000"/>
                </a:solidFill>
                <a:effectLst>
                  <a:outerShdw blurRad="38100" dist="38100" dir="2700000" algn="tl">
                    <a:srgbClr val="000000">
                      <a:alpha val="43137"/>
                    </a:srgbClr>
                  </a:outerShdw>
                </a:effectLst>
                <a:latin typeface="Lucida Sans Unicode"/>
              </a:rPr>
              <a:t>copying</a:t>
            </a:r>
            <a:r>
              <a:rPr lang="ca-ES" dirty="0">
                <a:solidFill>
                  <a:srgbClr val="C00000"/>
                </a:solidFill>
                <a:effectLst>
                  <a:outerShdw blurRad="38100" dist="38100" dir="2700000" algn="tl">
                    <a:srgbClr val="000000">
                      <a:alpha val="43137"/>
                    </a:srgbClr>
                  </a:outerShdw>
                </a:effectLst>
                <a:latin typeface="Lucida Sans Unicode"/>
              </a:rPr>
              <a:t> in </a:t>
            </a:r>
            <a:r>
              <a:rPr lang="ca-ES" dirty="0" err="1">
                <a:solidFill>
                  <a:srgbClr val="C00000"/>
                </a:solidFill>
                <a:effectLst>
                  <a:outerShdw blurRad="38100" dist="38100" dir="2700000" algn="tl">
                    <a:srgbClr val="000000">
                      <a:alpha val="43137"/>
                    </a:srgbClr>
                  </a:outerShdw>
                </a:effectLst>
                <a:latin typeface="Lucida Sans Unicode"/>
              </a:rPr>
              <a:t>primary</a:t>
            </a:r>
            <a:r>
              <a:rPr lang="ca-ES" dirty="0">
                <a:solidFill>
                  <a:srgbClr val="C00000"/>
                </a:solidFill>
                <a:effectLst>
                  <a:outerShdw blurRad="38100" dist="38100" dir="2700000" algn="tl">
                    <a:srgbClr val="000000">
                      <a:alpha val="43137"/>
                    </a:srgbClr>
                  </a:outerShdw>
                </a:effectLst>
                <a:latin typeface="Lucida Sans Unicode"/>
              </a:rPr>
              <a:t> </a:t>
            </a:r>
            <a:r>
              <a:rPr lang="ca-ES" dirty="0" err="1">
                <a:solidFill>
                  <a:srgbClr val="C00000"/>
                </a:solidFill>
                <a:effectLst>
                  <a:outerShdw blurRad="38100" dist="38100" dir="2700000" algn="tl">
                    <a:srgbClr val="000000">
                      <a:alpha val="43137"/>
                    </a:srgbClr>
                  </a:outerShdw>
                </a:effectLst>
                <a:latin typeface="Lucida Sans Unicode"/>
              </a:rPr>
              <a:t>care</a:t>
            </a:r>
            <a:endParaRPr lang="ca-ES" dirty="0">
              <a:solidFill>
                <a:srgbClr val="C00000"/>
              </a:solidFill>
              <a:effectLst>
                <a:outerShdw blurRad="38100" dist="38100" dir="2700000" algn="tl">
                  <a:srgbClr val="000000">
                    <a:alpha val="43137"/>
                  </a:srgbClr>
                </a:outerShdw>
              </a:effectLst>
              <a:latin typeface="Lucida Sans Unicode"/>
            </a:endParaRPr>
          </a:p>
        </p:txBody>
      </p:sp>
      <p:pic>
        <p:nvPicPr>
          <p:cNvPr id="3078" name="Picture 6" descr="Covid-19: una evaluación remota en atención primaria | Familiar y  Comunitaria"/>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88104" y="1269145"/>
            <a:ext cx="4614316" cy="2675292"/>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135561" y="3899546"/>
            <a:ext cx="3563937" cy="2006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9701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2" y="195614"/>
            <a:ext cx="8674099" cy="6332186"/>
          </a:xfrm>
          <a:solidFill>
            <a:schemeClr val="accent6">
              <a:lumMod val="60000"/>
              <a:lumOff val="40000"/>
            </a:schemeClr>
          </a:solidFill>
        </p:spPr>
        <p:txBody>
          <a:bodyPr>
            <a:noAutofit/>
          </a:bodyPr>
          <a:lstStyle/>
          <a:p>
            <a:pPr marL="0" indent="0">
              <a:buNone/>
            </a:pPr>
            <a:r>
              <a:rPr lang="en-GB" sz="2000" b="1" dirty="0"/>
              <a:t>ACKNOWLEDGEMENTS</a:t>
            </a:r>
            <a:endParaRPr lang="en-GB" dirty="0"/>
          </a:p>
          <a:p>
            <a:pPr marL="0" indent="0">
              <a:buNone/>
            </a:pPr>
            <a:r>
              <a:rPr lang="en-GB" sz="1600" dirty="0"/>
              <a:t>The NDI guidance document was produced by a task group from the WONCA Working Party for Mental Health (WWPMH). The task group members were: </a:t>
            </a:r>
          </a:p>
          <a:p>
            <a:r>
              <a:rPr lang="en-GB" sz="1600" dirty="0"/>
              <a:t>Dr Weng Yee Chin, Department of Family Medicine and Primary Care, University of Hong Kong</a:t>
            </a:r>
            <a:endParaRPr lang="en-US" sz="1600" dirty="0"/>
          </a:p>
          <a:p>
            <a:r>
              <a:rPr lang="en-GB" sz="1600" dirty="0"/>
              <a:t>Professor Bruce </a:t>
            </a:r>
            <a:r>
              <a:rPr lang="en-GB" sz="1600" dirty="0" err="1"/>
              <a:t>Arroll</a:t>
            </a:r>
            <a:r>
              <a:rPr lang="en-GB" sz="1600" dirty="0"/>
              <a:t>, Department of General Practice and Primary Healthcare, University of Auckland, New Zealand. </a:t>
            </a:r>
            <a:endParaRPr lang="en-US" sz="1600" dirty="0"/>
          </a:p>
          <a:p>
            <a:r>
              <a:rPr lang="en-GB" sz="1600" dirty="0"/>
              <a:t>Dr Juan Manuel </a:t>
            </a:r>
            <a:r>
              <a:rPr lang="en-GB" sz="1600" dirty="0" err="1"/>
              <a:t>Mendive</a:t>
            </a:r>
            <a:r>
              <a:rPr lang="en-GB" sz="1600" dirty="0"/>
              <a:t>, La Mina Academic Primary Health Care Centre, Barcelona, Spain. </a:t>
            </a:r>
            <a:endParaRPr lang="en-US" sz="1600" dirty="0"/>
          </a:p>
          <a:p>
            <a:r>
              <a:rPr lang="en-GB" sz="1600" dirty="0"/>
              <a:t>Dr Donald </a:t>
            </a:r>
            <a:r>
              <a:rPr lang="en-GB" sz="1600" dirty="0" err="1"/>
              <a:t>Nease</a:t>
            </a:r>
            <a:r>
              <a:rPr lang="en-GB" sz="1600" dirty="0"/>
              <a:t>, Department of Family Medicine, University of Colorado, USA. </a:t>
            </a:r>
            <a:endParaRPr lang="en-US" sz="1600" dirty="0"/>
          </a:p>
          <a:p>
            <a:r>
              <a:rPr lang="en-GB" sz="1600" dirty="0"/>
              <a:t>Dr Jinan </a:t>
            </a:r>
            <a:r>
              <a:rPr lang="en-GB" sz="1600" dirty="0" err="1"/>
              <a:t>Usta</a:t>
            </a:r>
            <a:r>
              <a:rPr lang="en-GB" sz="1600" dirty="0"/>
              <a:t>, Department of Family Medicine, American University of Beirut, Lebanon. </a:t>
            </a:r>
            <a:endParaRPr lang="en-US" sz="1600" dirty="0"/>
          </a:p>
          <a:p>
            <a:r>
              <a:rPr lang="en-GB" sz="1600" dirty="0"/>
              <a:t>Professor Samuel Wong, Department of Family Medicine and Primary Care, University of Hong Kong. </a:t>
            </a:r>
            <a:endParaRPr lang="en-US" sz="1600" dirty="0"/>
          </a:p>
          <a:p>
            <a:r>
              <a:rPr lang="en-GB" sz="1600" dirty="0"/>
              <a:t>Professor Christopher Dowrick, Department of Psychological Sciences, University of Liverpool, UK.  </a:t>
            </a:r>
            <a:endParaRPr lang="en-US" sz="1600" dirty="0"/>
          </a:p>
          <a:p>
            <a:pPr marL="0" indent="0">
              <a:buNone/>
            </a:pPr>
            <a:r>
              <a:rPr lang="en-GB" sz="1600" dirty="0"/>
              <a:t>The group received valuable comments from: Dr Evelyn van </a:t>
            </a:r>
            <a:r>
              <a:rPr lang="en-GB" sz="1600" dirty="0" err="1"/>
              <a:t>Weel-Baumgarten</a:t>
            </a:r>
            <a:r>
              <a:rPr lang="en-GB" sz="1600" dirty="0"/>
              <a:t> (President, International Association for Communication in Healthcare), Dr </a:t>
            </a:r>
            <a:r>
              <a:rPr lang="en-GB" sz="1600" dirty="0" err="1"/>
              <a:t>Henk</a:t>
            </a:r>
            <a:r>
              <a:rPr lang="en-GB" sz="1600" dirty="0"/>
              <a:t> </a:t>
            </a:r>
            <a:r>
              <a:rPr lang="en-GB" sz="1600" dirty="0" err="1"/>
              <a:t>Parmentier</a:t>
            </a:r>
            <a:r>
              <a:rPr lang="en-GB" sz="1600" dirty="0"/>
              <a:t> (Secretary, World Federation for Mental Health), Professor Gabriel </a:t>
            </a:r>
            <a:r>
              <a:rPr lang="en-GB" sz="1600" dirty="0" err="1"/>
              <a:t>Ivbijaro</a:t>
            </a:r>
            <a:r>
              <a:rPr lang="en-GB" sz="1600" dirty="0"/>
              <a:t> (President, World Federation for Mental Health), Professor Helen Hermann (President, World Psychiatric Association) and Dr </a:t>
            </a:r>
            <a:r>
              <a:rPr lang="en-GB" sz="1600" dirty="0" err="1"/>
              <a:t>Tarun</a:t>
            </a:r>
            <a:r>
              <a:rPr lang="en-GB" sz="1600" dirty="0"/>
              <a:t> </a:t>
            </a:r>
            <a:r>
              <a:rPr lang="en-GB" sz="1600" dirty="0" err="1"/>
              <a:t>Dua</a:t>
            </a:r>
            <a:r>
              <a:rPr lang="en-GB" sz="1600" dirty="0"/>
              <a:t> (WHO Mental Health Directorate).  </a:t>
            </a:r>
            <a:endParaRPr lang="en-US" sz="1600" dirty="0"/>
          </a:p>
          <a:p>
            <a:pPr marL="0" indent="0">
              <a:buNone/>
            </a:pPr>
            <a:endParaRPr lang="en-US" sz="1400" dirty="0"/>
          </a:p>
        </p:txBody>
      </p:sp>
    </p:spTree>
    <p:extLst>
      <p:ext uri="{BB962C8B-B14F-4D97-AF65-F5344CB8AC3E}">
        <p14:creationId xmlns:p14="http://schemas.microsoft.com/office/powerpoint/2010/main" xmlns="" val="300043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4294967295"/>
          </p:nvPr>
        </p:nvSpPr>
        <p:spPr>
          <a:xfrm>
            <a:off x="2402529" y="1684131"/>
            <a:ext cx="7772400" cy="4572000"/>
          </a:xfrm>
        </p:spPr>
        <p:txBody>
          <a:bodyPr>
            <a:normAutofit/>
          </a:bodyPr>
          <a:lstStyle/>
          <a:p>
            <a:pPr marL="0" indent="0" algn="ctr">
              <a:buNone/>
            </a:pPr>
            <a:r>
              <a:rPr lang="en-US" altLang="en-US" sz="3600" b="1" dirty="0"/>
              <a:t>Any Questions</a:t>
            </a:r>
            <a:r>
              <a:rPr lang="en-US" altLang="en-US" sz="4400" b="1" dirty="0"/>
              <a:t>? </a:t>
            </a:r>
          </a:p>
          <a:p>
            <a:pPr marL="0" indent="0" algn="ctr">
              <a:buNone/>
            </a:pPr>
            <a:r>
              <a:rPr lang="en-GB" altLang="en-US" sz="2800" dirty="0"/>
              <a:t>Dr Weng Yee CHIN</a:t>
            </a:r>
          </a:p>
          <a:p>
            <a:pPr marL="0" indent="0" algn="ctr">
              <a:buNone/>
            </a:pPr>
            <a:r>
              <a:rPr lang="en-US" altLang="en-US" sz="2800" b="1" dirty="0"/>
              <a:t>Email me on: </a:t>
            </a:r>
            <a:r>
              <a:rPr lang="en-US" altLang="en-US" sz="2800" b="1" dirty="0">
                <a:hlinkClick r:id="rId2"/>
              </a:rPr>
              <a:t>chinwy@hku.hk</a:t>
            </a:r>
            <a:endParaRPr lang="en-GB" altLang="en-US" sz="2800" b="1" dirty="0"/>
          </a:p>
          <a:p>
            <a:pPr marL="0" indent="0" algn="ctr">
              <a:buNone/>
            </a:pPr>
            <a:endParaRPr lang="en-US" altLang="en-US" sz="2800" dirty="0"/>
          </a:p>
        </p:txBody>
      </p:sp>
    </p:spTree>
    <p:extLst>
      <p:ext uri="{BB962C8B-B14F-4D97-AF65-F5344CB8AC3E}">
        <p14:creationId xmlns:p14="http://schemas.microsoft.com/office/powerpoint/2010/main" xmlns="" val="15449280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
            </a:r>
            <a:br>
              <a:rPr lang="en-US" b="1" dirty="0"/>
            </a:br>
            <a:r>
              <a:rPr lang="en-US" b="1" dirty="0">
                <a:solidFill>
                  <a:schemeClr val="tx1"/>
                </a:solidFill>
              </a:rPr>
              <a:t>Physical Health Care of People with Severe Mental Illness</a:t>
            </a:r>
            <a:r>
              <a:rPr lang="en-US" sz="1200" b="1" dirty="0">
                <a:solidFill>
                  <a:schemeClr val="tx1"/>
                </a:solidFill>
              </a:rPr>
              <a:t>1</a:t>
            </a:r>
            <a:endParaRPr lang="en-US" b="1" dirty="0">
              <a:solidFill>
                <a:schemeClr val="tx1"/>
              </a:solidFill>
            </a:endParaRPr>
          </a:p>
        </p:txBody>
      </p:sp>
      <p:sp>
        <p:nvSpPr>
          <p:cNvPr id="5" name="Subtitle 4"/>
          <p:cNvSpPr>
            <a:spLocks noGrp="1"/>
          </p:cNvSpPr>
          <p:nvPr>
            <p:ph type="subTitle" idx="1"/>
          </p:nvPr>
        </p:nvSpPr>
        <p:spPr/>
        <p:txBody>
          <a:bodyPr/>
          <a:lstStyle/>
          <a:p>
            <a:endParaRPr lang="en-US" dirty="0"/>
          </a:p>
          <a:p>
            <a:r>
              <a:rPr lang="en-US" dirty="0">
                <a:solidFill>
                  <a:schemeClr val="tx1"/>
                </a:solidFill>
              </a:rPr>
              <a:t>Kim Griswold MD, MPH</a:t>
            </a:r>
          </a:p>
          <a:p>
            <a:r>
              <a:rPr lang="en-US" dirty="0">
                <a:solidFill>
                  <a:schemeClr val="tx1"/>
                </a:solidFill>
              </a:rPr>
              <a:t>Alan Cohen, MD</a:t>
            </a:r>
          </a:p>
        </p:txBody>
      </p:sp>
      <p:pic>
        <p:nvPicPr>
          <p:cNvPr id="2" name="Picture 1" descr="&lt;strong&gt;Globe&lt;/strong&gt; Earth World · Free image on Pixabay"/>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057400" y="5238750"/>
            <a:ext cx="1371600" cy="1371600"/>
          </a:xfrm>
          <a:prstGeom prst="rect">
            <a:avLst/>
          </a:prstGeom>
        </p:spPr>
      </p:pic>
      <p:pic>
        <p:nvPicPr>
          <p:cNvPr id="3" name="Picture 2" descr="Free stock photo of healthy mind, &lt;strong&gt;mental health&lt;/strong&gt;, &lt;strong&gt;mental&lt;/strong&gt; ..."/>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1648121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5000" y="2590800"/>
            <a:ext cx="8229600" cy="3429000"/>
          </a:xfrm>
        </p:spPr>
        <p:txBody>
          <a:bodyPr/>
          <a:lstStyle/>
          <a:p>
            <a:r>
              <a:rPr lang="en-US" dirty="0"/>
              <a:t>	</a:t>
            </a:r>
            <a:r>
              <a:rPr lang="en-US" dirty="0">
                <a:solidFill>
                  <a:schemeClr val="tx1"/>
                </a:solidFill>
              </a:rPr>
              <a:t>“</a:t>
            </a:r>
            <a:r>
              <a:rPr lang="en-US" sz="3200" i="1" dirty="0">
                <a:solidFill>
                  <a:schemeClr val="tx1"/>
                </a:solidFill>
              </a:rPr>
              <a:t>COVID-19…require(s) primary care to hold on to its goal of parity of esteem between physical and mental health and find ways to identify, counsel and support patients in the months ahead.” </a:t>
            </a:r>
            <a:r>
              <a:rPr lang="en-US" sz="1200" i="1" dirty="0">
                <a:solidFill>
                  <a:schemeClr val="tx1"/>
                </a:solidFill>
              </a:rPr>
              <a:t>2</a:t>
            </a:r>
          </a:p>
        </p:txBody>
      </p:sp>
      <p:pic>
        <p:nvPicPr>
          <p:cNvPr id="6" name="Picture 5" descr="Free stock photo of healthy mind, &lt;strong&gt;mental health&lt;/strong&gt;, &lt;strong&gt;mental&lt;/strong&gt; ..."/>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335097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Serious Mental Illness</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Diagnosis of schizophrenia, bipolar disorder, or other psychotic disorder is implied.</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Disability is significant.</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Duration of the disorder is usually at least 2 years.</a:t>
            </a:r>
          </a:p>
        </p:txBody>
      </p:sp>
      <p:pic>
        <p:nvPicPr>
          <p:cNvPr id="4" name="Picture 3" descr="Free stock photo of healthy mind, &lt;strong&gt;mental health&lt;/strong&gt;, &lt;strong&gt;mental&lt;/strong&gt; ..."/>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1898357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An imperative:  Millennium Sustainable Goal 3</a:t>
            </a:r>
          </a:p>
        </p:txBody>
      </p:sp>
      <p:sp>
        <p:nvSpPr>
          <p:cNvPr id="3" name="Content Placeholder 2"/>
          <p:cNvSpPr>
            <a:spLocks noGrp="1"/>
          </p:cNvSpPr>
          <p:nvPr>
            <p:ph idx="1"/>
          </p:nvPr>
        </p:nvSpPr>
        <p:spPr>
          <a:xfrm>
            <a:off x="2209800" y="2514600"/>
            <a:ext cx="8229600" cy="3429000"/>
          </a:xfrm>
        </p:spPr>
        <p:txBody>
          <a:bodyPr/>
          <a:lstStyle/>
          <a:p>
            <a:endParaRPr lang="en-US" dirty="0"/>
          </a:p>
          <a:p>
            <a:pPr algn="ctr"/>
            <a:endParaRPr lang="en-US" sz="3200" dirty="0">
              <a:solidFill>
                <a:schemeClr val="tx1"/>
              </a:solidFill>
            </a:endParaRPr>
          </a:p>
          <a:p>
            <a:r>
              <a:rPr lang="en-US" sz="3200" dirty="0">
                <a:solidFill>
                  <a:schemeClr val="tx1"/>
                </a:solidFill>
              </a:rPr>
              <a:t>  </a:t>
            </a:r>
            <a:r>
              <a:rPr lang="en-US" sz="3200" i="1" dirty="0">
                <a:solidFill>
                  <a:schemeClr val="tx1"/>
                </a:solidFill>
              </a:rPr>
              <a:t>“Reduce premature mortality from non-communicable diseases through prevention and treatment, and promote mental health and well-being.”</a:t>
            </a:r>
          </a:p>
        </p:txBody>
      </p:sp>
      <p:pic>
        <p:nvPicPr>
          <p:cNvPr id="4" name="Picture 3" descr="Free stock photo of healthy mind, &lt;strong&gt;mental health&lt;/strong&gt;, &lt;strong&gt;mental&lt;/strong&gt; ..."/>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1589532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66800"/>
            <a:ext cx="7772400" cy="1143000"/>
          </a:xfrm>
        </p:spPr>
        <p:txBody>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Pandemic effects on mental health:</a:t>
            </a:r>
            <a:r>
              <a:rPr lang="en-US" sz="1200" dirty="0">
                <a:solidFill>
                  <a:schemeClr val="tx1"/>
                </a:solidFill>
              </a:rPr>
              <a:t>3</a:t>
            </a:r>
            <a:endParaRPr lang="en-US" dirty="0">
              <a:solidFill>
                <a:schemeClr val="tx1"/>
              </a:solidFill>
            </a:endParaRPr>
          </a:p>
        </p:txBody>
      </p:sp>
      <p:sp>
        <p:nvSpPr>
          <p:cNvPr id="3" name="Content Placeholder 2"/>
          <p:cNvSpPr>
            <a:spLocks noGrp="1"/>
          </p:cNvSpPr>
          <p:nvPr>
            <p:ph idx="1"/>
          </p:nvPr>
        </p:nvSpPr>
        <p:spPr>
          <a:xfrm>
            <a:off x="2209800" y="2971800"/>
            <a:ext cx="7772400" cy="3429000"/>
          </a:xfrm>
        </p:spPr>
        <p:txBody>
          <a:bodyPr/>
          <a:lstStyle/>
          <a:p>
            <a:endParaRPr lang="en-US" dirty="0">
              <a:solidFill>
                <a:schemeClr val="tx1"/>
              </a:solidFill>
            </a:endParaRPr>
          </a:p>
          <a:p>
            <a:pPr>
              <a:buFont typeface="Wingdings" panose="05000000000000000000" pitchFamily="2" charset="2"/>
              <a:buChar char="§"/>
            </a:pPr>
            <a:r>
              <a:rPr lang="en-US" dirty="0">
                <a:solidFill>
                  <a:schemeClr val="tx1"/>
                </a:solidFill>
              </a:rPr>
              <a:t>Decreased access to care, medications.</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Increased symptomatology.</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Increased incidence of anxiety, PTSD, depression.</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Rise in substance use.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descr="Free stock photo of healthy mind, &lt;strong&gt;mental health&lt;/strong&gt;, &lt;strong&gt;mental&lt;/strong&gt; ..."/>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2678109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1399930"/>
            <a:ext cx="7772400" cy="1143000"/>
          </a:xfrm>
        </p:spPr>
        <p:txBody>
          <a:bodyPr/>
          <a:lstStyle/>
          <a:p>
            <a:r>
              <a:rPr lang="en-US" dirty="0">
                <a:solidFill>
                  <a:schemeClr val="tx1"/>
                </a:solidFill>
              </a:rPr>
              <a:t/>
            </a:r>
            <a:br>
              <a:rPr lang="en-US" dirty="0">
                <a:solidFill>
                  <a:schemeClr val="tx1"/>
                </a:solidFill>
              </a:rPr>
            </a:br>
            <a:r>
              <a:rPr lang="en-US" dirty="0">
                <a:solidFill>
                  <a:schemeClr val="tx1"/>
                </a:solidFill>
              </a:rPr>
              <a:t>Pandemic effects on physical health:</a:t>
            </a:r>
            <a:r>
              <a:rPr lang="en-US" sz="1200" dirty="0">
                <a:solidFill>
                  <a:schemeClr val="tx1"/>
                </a:solidFill>
              </a:rPr>
              <a:t> 4,5</a:t>
            </a:r>
            <a:endParaRPr lang="en-US" dirty="0"/>
          </a:p>
        </p:txBody>
      </p:sp>
      <p:sp>
        <p:nvSpPr>
          <p:cNvPr id="5" name="Content Placeholder 4"/>
          <p:cNvSpPr>
            <a:spLocks noGrp="1"/>
          </p:cNvSpPr>
          <p:nvPr>
            <p:ph idx="1"/>
          </p:nvPr>
        </p:nvSpPr>
        <p:spPr>
          <a:xfrm>
            <a:off x="2246672" y="2819400"/>
            <a:ext cx="8421329" cy="3429000"/>
          </a:xfrm>
        </p:spPr>
        <p:txBody>
          <a:bodyPr/>
          <a:lstStyle/>
          <a:p>
            <a:pPr>
              <a:buFont typeface="Wingdings" panose="05000000000000000000" pitchFamily="2" charset="2"/>
              <a:buChar char="§"/>
            </a:pPr>
            <a:r>
              <a:rPr lang="en-US" dirty="0">
                <a:solidFill>
                  <a:schemeClr val="tx1"/>
                </a:solidFill>
              </a:rPr>
              <a:t>Reduction in care management for DM, HTN, COPD.</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Decreased access to care.</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Decrease in rates of testing for LDL cholesterol and HbA1c.</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Decline in new medication prescriptions (statins and metformin).</a:t>
            </a:r>
          </a:p>
        </p:txBody>
      </p:sp>
      <p:pic>
        <p:nvPicPr>
          <p:cNvPr id="6" name="Picture 5" descr="Free stock photo of healthy mind, &lt;strong&gt;mental health&lt;/strong&gt;, &lt;strong&gt;mental&lt;/strong&gt; ..."/>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1785357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Family Doctor and Team</a:t>
            </a:r>
          </a:p>
        </p:txBody>
      </p:sp>
      <p:sp>
        <p:nvSpPr>
          <p:cNvPr id="3" name="Content Placeholder 2"/>
          <p:cNvSpPr>
            <a:spLocks noGrp="1"/>
          </p:cNvSpPr>
          <p:nvPr>
            <p:ph idx="1"/>
          </p:nvPr>
        </p:nvSpPr>
        <p:spPr>
          <a:xfrm>
            <a:off x="2209800" y="2133600"/>
            <a:ext cx="7772400" cy="3810000"/>
          </a:xfrm>
        </p:spPr>
        <p:txBody>
          <a:bodyPr/>
          <a:lstStyle/>
          <a:p>
            <a:pPr>
              <a:buFont typeface="Wingdings" panose="05000000000000000000" pitchFamily="2" charset="2"/>
              <a:buChar char="§"/>
            </a:pPr>
            <a:r>
              <a:rPr lang="en-US" dirty="0">
                <a:solidFill>
                  <a:schemeClr val="tx1"/>
                </a:solidFill>
              </a:rPr>
              <a:t>Often provide front line care to people with Serious Mental Illness (SMI).</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Have heightened awareness of COVID-19 effects on physical and mental health.</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Remain the pillars of robust primary care systems.</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r>
              <a:rPr lang="en-US" dirty="0">
                <a:solidFill>
                  <a:schemeClr val="tx1"/>
                </a:solidFill>
              </a:rPr>
              <a:t>Are needed more than ever for their expertise in preventive care.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 </a:t>
            </a:r>
          </a:p>
        </p:txBody>
      </p:sp>
      <p:pic>
        <p:nvPicPr>
          <p:cNvPr id="4" name="Picture 3" descr="Free stock photo of healthy mind, &lt;strong&gt;mental health&lt;/strong&gt;, &lt;strong&gt;mental&lt;/strong&gt; ..."/>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2620111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1430"/>
            <a:ext cx="7772400" cy="1143000"/>
          </a:xfrm>
        </p:spPr>
        <p:txBody>
          <a:bodyPr/>
          <a:lstStyle/>
          <a:p>
            <a:r>
              <a:rPr lang="en-US" dirty="0">
                <a:solidFill>
                  <a:schemeClr val="tx1"/>
                </a:solidFill>
              </a:rPr>
              <a:t>“Primary health care is the foundation of health and wellbeing at every stage of life.”</a:t>
            </a:r>
            <a:r>
              <a:rPr lang="en-US" sz="1200" dirty="0">
                <a:solidFill>
                  <a:schemeClr val="tx1"/>
                </a:solidFill>
              </a:rPr>
              <a:t>6</a:t>
            </a:r>
            <a:r>
              <a:rPr lang="en-US" dirty="0"/>
              <a:t/>
            </a:r>
            <a:br>
              <a:rPr lang="en-US" dirty="0"/>
            </a:br>
            <a:r>
              <a:rPr lang="en-US" dirty="0"/>
              <a:t> </a:t>
            </a:r>
            <a:br>
              <a:rPr lang="en-US" dirty="0"/>
            </a:br>
            <a:endParaRPr lang="en-US" dirty="0">
              <a:solidFill>
                <a:schemeClr val="tx1"/>
              </a:solidFill>
            </a:endParaRPr>
          </a:p>
        </p:txBody>
      </p:sp>
      <p:sp>
        <p:nvSpPr>
          <p:cNvPr id="6" name="Content Placeholder 5"/>
          <p:cNvSpPr>
            <a:spLocks noGrp="1"/>
          </p:cNvSpPr>
          <p:nvPr>
            <p:ph idx="1"/>
          </p:nvPr>
        </p:nvSpPr>
        <p:spPr>
          <a:xfrm>
            <a:off x="2209800" y="3581400"/>
            <a:ext cx="7772400" cy="2962030"/>
          </a:xfrm>
        </p:spPr>
        <p:txBody>
          <a:bodyPr/>
          <a:lstStyle/>
          <a:p>
            <a:endParaRPr lang="en-US" dirty="0"/>
          </a:p>
          <a:p>
            <a:r>
              <a:rPr lang="en-US" dirty="0">
                <a:solidFill>
                  <a:schemeClr val="tx1"/>
                </a:solidFill>
              </a:rPr>
              <a:t>Essential for mental health care.</a:t>
            </a:r>
          </a:p>
          <a:p>
            <a:endParaRPr lang="en-US" dirty="0">
              <a:solidFill>
                <a:schemeClr val="tx1"/>
              </a:solidFill>
            </a:endParaRPr>
          </a:p>
          <a:p>
            <a:r>
              <a:rPr lang="en-US" dirty="0">
                <a:solidFill>
                  <a:schemeClr val="tx1"/>
                </a:solidFill>
              </a:rPr>
              <a:t>Safety net for vulnerable populations.</a:t>
            </a:r>
          </a:p>
          <a:p>
            <a:endParaRPr lang="en-US" dirty="0">
              <a:solidFill>
                <a:schemeClr val="tx1"/>
              </a:solidFill>
            </a:endParaRPr>
          </a:p>
          <a:p>
            <a:r>
              <a:rPr lang="en-US" dirty="0">
                <a:solidFill>
                  <a:schemeClr val="tx1"/>
                </a:solidFill>
              </a:rPr>
              <a:t>Foundation for ensuring equity in care.</a:t>
            </a:r>
          </a:p>
        </p:txBody>
      </p:sp>
      <p:pic>
        <p:nvPicPr>
          <p:cNvPr id="4" name="Picture 3" descr="Free stock photo of healthy mind, &lt;strong&gt;mental health&lt;/strong&gt;, &lt;strong&gt;mental&lt;/strong&gt; ..."/>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70354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775520" y="1628801"/>
            <a:ext cx="8229600" cy="4525963"/>
          </a:xfrm>
        </p:spPr>
        <p:txBody>
          <a:bodyPr/>
          <a:lstStyle/>
          <a:p>
            <a:r>
              <a:rPr lang="ca-ES" sz="2400" dirty="0" err="1"/>
              <a:t>People</a:t>
            </a:r>
            <a:r>
              <a:rPr lang="ca-ES" sz="2400" dirty="0"/>
              <a:t> on </a:t>
            </a:r>
            <a:r>
              <a:rPr lang="ca-ES" sz="2400" b="1" dirty="0"/>
              <a:t>long </a:t>
            </a:r>
            <a:r>
              <a:rPr lang="ca-ES" sz="2400" b="1" dirty="0" err="1"/>
              <a:t>term</a:t>
            </a:r>
            <a:r>
              <a:rPr lang="ca-ES" sz="2400" b="1" dirty="0"/>
              <a:t> </a:t>
            </a:r>
            <a:r>
              <a:rPr lang="ca-ES" sz="2400" dirty="0"/>
              <a:t>management </a:t>
            </a:r>
            <a:r>
              <a:rPr lang="ca-ES" sz="2400" dirty="0" err="1"/>
              <a:t>from</a:t>
            </a:r>
            <a:r>
              <a:rPr lang="ca-ES" sz="2400" dirty="0"/>
              <a:t> </a:t>
            </a:r>
            <a:r>
              <a:rPr lang="ca-ES" sz="2400" dirty="0" err="1"/>
              <a:t>primary</a:t>
            </a:r>
            <a:r>
              <a:rPr lang="ca-ES" sz="2400" dirty="0"/>
              <a:t> </a:t>
            </a:r>
            <a:r>
              <a:rPr lang="ca-ES" sz="2400" dirty="0" err="1"/>
              <a:t>care</a:t>
            </a:r>
            <a:r>
              <a:rPr lang="ca-ES" sz="2400" dirty="0"/>
              <a:t> or mental </a:t>
            </a:r>
            <a:r>
              <a:rPr lang="ca-ES" sz="2400" dirty="0" err="1"/>
              <a:t>health</a:t>
            </a:r>
            <a:r>
              <a:rPr lang="ca-ES" sz="2400" dirty="0"/>
              <a:t> units</a:t>
            </a:r>
          </a:p>
          <a:p>
            <a:pPr marL="109728" indent="0">
              <a:buNone/>
            </a:pPr>
            <a:endParaRPr lang="ca-ES" sz="2400" dirty="0"/>
          </a:p>
          <a:p>
            <a:pPr lvl="1"/>
            <a:r>
              <a:rPr lang="ca-ES" sz="2000" dirty="0" err="1"/>
              <a:t>Difficulties</a:t>
            </a:r>
            <a:r>
              <a:rPr lang="ca-ES" sz="2000" dirty="0"/>
              <a:t> in </a:t>
            </a:r>
            <a:r>
              <a:rPr lang="ca-ES" sz="2000" dirty="0" err="1"/>
              <a:t>follow</a:t>
            </a:r>
            <a:r>
              <a:rPr lang="ca-ES" sz="2000" dirty="0"/>
              <a:t>-up ( virtual or </a:t>
            </a:r>
            <a:r>
              <a:rPr lang="ca-ES" sz="2000" dirty="0" err="1"/>
              <a:t>practice</a:t>
            </a:r>
            <a:r>
              <a:rPr lang="ca-ES" sz="2000" dirty="0"/>
              <a:t> </a:t>
            </a:r>
            <a:r>
              <a:rPr lang="ca-ES" sz="2000" dirty="0" err="1"/>
              <a:t>appointments</a:t>
            </a:r>
            <a:r>
              <a:rPr lang="ca-ES" sz="2000" dirty="0"/>
              <a:t>)</a:t>
            </a:r>
          </a:p>
          <a:p>
            <a:pPr lvl="1"/>
            <a:r>
              <a:rPr lang="ca-ES" sz="2000" dirty="0" err="1"/>
              <a:t>Covid</a:t>
            </a:r>
            <a:r>
              <a:rPr lang="ca-ES" sz="2000" dirty="0"/>
              <a:t> 19 </a:t>
            </a:r>
            <a:r>
              <a:rPr lang="ca-ES" sz="2000" dirty="0" err="1"/>
              <a:t>inducing</a:t>
            </a:r>
            <a:r>
              <a:rPr lang="ca-ES" sz="2000" dirty="0"/>
              <a:t> </a:t>
            </a:r>
            <a:r>
              <a:rPr lang="ca-ES" sz="2000" dirty="0" err="1"/>
              <a:t>psychological</a:t>
            </a:r>
            <a:r>
              <a:rPr lang="ca-ES" sz="2000" dirty="0"/>
              <a:t>/</a:t>
            </a:r>
            <a:r>
              <a:rPr lang="ca-ES" sz="2000" dirty="0" err="1"/>
              <a:t>psychiatric</a:t>
            </a:r>
            <a:r>
              <a:rPr lang="ca-ES" sz="2000" dirty="0"/>
              <a:t> </a:t>
            </a:r>
            <a:r>
              <a:rPr lang="ca-ES" sz="2000" dirty="0" err="1"/>
              <a:t>sympthoms</a:t>
            </a:r>
            <a:endParaRPr lang="ca-ES" sz="2000" dirty="0"/>
          </a:p>
          <a:p>
            <a:pPr marL="393192" lvl="1" indent="0">
              <a:buNone/>
            </a:pPr>
            <a:endParaRPr lang="ca-ES" dirty="0"/>
          </a:p>
          <a:p>
            <a:r>
              <a:rPr lang="ca-ES" sz="2400" dirty="0"/>
              <a:t>People with </a:t>
            </a:r>
            <a:r>
              <a:rPr lang="ca-ES" sz="2400" b="1" dirty="0"/>
              <a:t>new onset </a:t>
            </a:r>
            <a:r>
              <a:rPr lang="ca-ES" sz="2400" dirty="0"/>
              <a:t>of mental health conditions because of difficulties/stress during  the pandemic</a:t>
            </a:r>
          </a:p>
        </p:txBody>
      </p:sp>
      <p:sp>
        <p:nvSpPr>
          <p:cNvPr id="2" name="Títol 1"/>
          <p:cNvSpPr>
            <a:spLocks noGrp="1"/>
          </p:cNvSpPr>
          <p:nvPr>
            <p:ph type="title"/>
          </p:nvPr>
        </p:nvSpPr>
        <p:spPr>
          <a:xfrm>
            <a:off x="1991544" y="188640"/>
            <a:ext cx="8229600" cy="1143000"/>
          </a:xfrm>
        </p:spPr>
        <p:txBody>
          <a:bodyPr>
            <a:normAutofit fontScale="90000"/>
          </a:bodyPr>
          <a:lstStyle/>
          <a:p>
            <a:r>
              <a:rPr lang="ca-ES" dirty="0" err="1">
                <a:solidFill>
                  <a:srgbClr val="C00000"/>
                </a:solidFill>
              </a:rPr>
              <a:t>Covid</a:t>
            </a:r>
            <a:r>
              <a:rPr lang="ca-ES" dirty="0">
                <a:solidFill>
                  <a:srgbClr val="C00000"/>
                </a:solidFill>
              </a:rPr>
              <a:t> 19 </a:t>
            </a:r>
            <a:r>
              <a:rPr lang="ca-ES" dirty="0" err="1">
                <a:solidFill>
                  <a:srgbClr val="C00000"/>
                </a:solidFill>
              </a:rPr>
              <a:t>and</a:t>
            </a:r>
            <a:r>
              <a:rPr lang="ca-ES" dirty="0">
                <a:solidFill>
                  <a:srgbClr val="C00000"/>
                </a:solidFill>
              </a:rPr>
              <a:t> </a:t>
            </a:r>
            <a:r>
              <a:rPr lang="ca-ES" dirty="0" err="1">
                <a:solidFill>
                  <a:srgbClr val="C00000"/>
                </a:solidFill>
              </a:rPr>
              <a:t>related</a:t>
            </a:r>
            <a:r>
              <a:rPr lang="ca-ES" dirty="0">
                <a:solidFill>
                  <a:srgbClr val="C00000"/>
                </a:solidFill>
              </a:rPr>
              <a:t> </a:t>
            </a:r>
            <a:r>
              <a:rPr lang="ca-ES" dirty="0" err="1">
                <a:solidFill>
                  <a:srgbClr val="C00000"/>
                </a:solidFill>
              </a:rPr>
              <a:t>scenarios</a:t>
            </a:r>
            <a:r>
              <a:rPr lang="ca-ES" dirty="0">
                <a:solidFill>
                  <a:srgbClr val="C00000"/>
                </a:solidFill>
              </a:rPr>
              <a:t> in </a:t>
            </a:r>
            <a:r>
              <a:rPr lang="ca-ES" dirty="0" err="1">
                <a:solidFill>
                  <a:srgbClr val="C00000"/>
                </a:solidFill>
              </a:rPr>
              <a:t>practice</a:t>
            </a:r>
            <a:r>
              <a:rPr lang="ca-ES" dirty="0">
                <a:solidFill>
                  <a:srgbClr val="C00000"/>
                </a:solidFill>
              </a:rPr>
              <a:t> </a:t>
            </a:r>
            <a:r>
              <a:rPr lang="ca-ES" dirty="0" err="1">
                <a:solidFill>
                  <a:srgbClr val="C00000"/>
                </a:solidFill>
              </a:rPr>
              <a:t>with</a:t>
            </a:r>
            <a:r>
              <a:rPr lang="ca-ES" dirty="0">
                <a:solidFill>
                  <a:srgbClr val="C00000"/>
                </a:solidFill>
              </a:rPr>
              <a:t> </a:t>
            </a:r>
            <a:r>
              <a:rPr lang="ca-ES" dirty="0" err="1">
                <a:solidFill>
                  <a:srgbClr val="C00000"/>
                </a:solidFill>
              </a:rPr>
              <a:t>psychological</a:t>
            </a:r>
            <a:r>
              <a:rPr lang="ca-ES" dirty="0">
                <a:solidFill>
                  <a:srgbClr val="C00000"/>
                </a:solidFill>
              </a:rPr>
              <a:t> </a:t>
            </a:r>
            <a:r>
              <a:rPr lang="ca-ES" dirty="0" err="1">
                <a:solidFill>
                  <a:srgbClr val="C00000"/>
                </a:solidFill>
              </a:rPr>
              <a:t>effects</a:t>
            </a:r>
            <a:endParaRPr lang="ca-ES" dirty="0">
              <a:solidFill>
                <a:srgbClr val="C00000"/>
              </a:solidFill>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75921" y="5013176"/>
            <a:ext cx="2771775"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6413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219" y="1531200"/>
            <a:ext cx="7772400" cy="1143000"/>
          </a:xfrm>
        </p:spPr>
        <p:txBody>
          <a:bodyPr/>
          <a:lstStyle/>
          <a:p>
            <a:r>
              <a:rPr lang="en-US" dirty="0">
                <a:solidFill>
                  <a:schemeClr val="tx1"/>
                </a:solidFill>
              </a:rPr>
              <a:t/>
            </a:r>
            <a:br>
              <a:rPr lang="en-US" dirty="0">
                <a:solidFill>
                  <a:schemeClr val="tx1"/>
                </a:solidFill>
              </a:rPr>
            </a:br>
            <a:r>
              <a:rPr lang="en-US" dirty="0">
                <a:solidFill>
                  <a:schemeClr val="tx1"/>
                </a:solidFill>
              </a:rPr>
              <a:t>“Family doctors empower the systems through training and new modes of practice”</a:t>
            </a:r>
            <a:r>
              <a:rPr lang="en-US" sz="1200" dirty="0">
                <a:solidFill>
                  <a:schemeClr val="tx1"/>
                </a:solidFill>
              </a:rPr>
              <a:t>7</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dirty="0">
                <a:solidFill>
                  <a:schemeClr val="tx1"/>
                </a:solidFill>
              </a:rPr>
              <a:t>Remain the gatekeepers for optimum physical and psychological care.</a:t>
            </a:r>
          </a:p>
        </p:txBody>
      </p:sp>
      <p:pic>
        <p:nvPicPr>
          <p:cNvPr id="4" name="Picture 3" descr="Free stock photo of healthy mind, &lt;strong&gt;mental health&lt;/strong&gt;, &lt;strong&gt;mental&lt;/strong&gt; ..."/>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305800" y="586752"/>
            <a:ext cx="2362200" cy="1384678"/>
          </a:xfrm>
          <a:prstGeom prst="rect">
            <a:avLst/>
          </a:prstGeom>
        </p:spPr>
      </p:pic>
    </p:spTree>
    <p:extLst>
      <p:ext uri="{BB962C8B-B14F-4D97-AF65-F5344CB8AC3E}">
        <p14:creationId xmlns:p14="http://schemas.microsoft.com/office/powerpoint/2010/main" xmlns="" val="1737631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stretch>
            <a:fillRect/>
          </a:stretch>
        </p:blipFill>
        <p:spPr>
          <a:xfrm>
            <a:off x="2209800" y="685800"/>
            <a:ext cx="7543800" cy="6019800"/>
          </a:xfrm>
          <a:prstGeom prst="rect">
            <a:avLst/>
          </a:prstGeom>
        </p:spPr>
      </p:pic>
    </p:spTree>
    <p:extLst>
      <p:ext uri="{BB962C8B-B14F-4D97-AF65-F5344CB8AC3E}">
        <p14:creationId xmlns:p14="http://schemas.microsoft.com/office/powerpoint/2010/main" xmlns="" val="1768322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143000"/>
            <a:ext cx="8458200" cy="1143000"/>
          </a:xfrm>
        </p:spPr>
        <p:txBody>
          <a:bodyPr/>
          <a:lstStyle/>
          <a:p>
            <a:r>
              <a:rPr lang="en-US" b="1" i="1" dirty="0">
                <a:solidFill>
                  <a:schemeClr val="tx1"/>
                </a:solidFill>
              </a:rPr>
              <a:t>They Came Like Swallows</a:t>
            </a:r>
            <a:br>
              <a:rPr lang="en-US" b="1" i="1" dirty="0">
                <a:solidFill>
                  <a:schemeClr val="tx1"/>
                </a:solidFill>
              </a:rPr>
            </a:br>
            <a:r>
              <a:rPr lang="en-US" sz="2800" b="1" i="1" dirty="0">
                <a:solidFill>
                  <a:schemeClr val="tx1"/>
                </a:solidFill>
              </a:rPr>
              <a:t>William Maxwell</a:t>
            </a:r>
            <a:endParaRPr lang="en-US" b="1" i="1" dirty="0">
              <a:solidFill>
                <a:schemeClr val="tx1"/>
              </a:solidFill>
            </a:endParaRPr>
          </a:p>
        </p:txBody>
      </p:sp>
      <p:sp>
        <p:nvSpPr>
          <p:cNvPr id="3" name="Content Placeholder 2"/>
          <p:cNvSpPr>
            <a:spLocks noGrp="1"/>
          </p:cNvSpPr>
          <p:nvPr>
            <p:ph idx="1"/>
          </p:nvPr>
        </p:nvSpPr>
        <p:spPr>
          <a:xfrm>
            <a:off x="2209800" y="2478255"/>
            <a:ext cx="7772400" cy="3429000"/>
          </a:xfrm>
        </p:spPr>
        <p:txBody>
          <a:bodyPr/>
          <a:lstStyle/>
          <a:p>
            <a:r>
              <a:rPr lang="en-US" i="1" dirty="0">
                <a:solidFill>
                  <a:schemeClr val="tx1"/>
                </a:solidFill>
              </a:rPr>
              <a:t>“They came like swallows and like swallows went, And yet a woman’s powerful character Could keep a swallow to its first intent;</a:t>
            </a:r>
          </a:p>
          <a:p>
            <a:r>
              <a:rPr lang="en-US" i="1" dirty="0">
                <a:solidFill>
                  <a:schemeClr val="tx1"/>
                </a:solidFill>
              </a:rPr>
              <a:t>And half a dozen in formation there, That seemed to whirl upon a compass point, Found certainty upon the dreaming air…”</a:t>
            </a:r>
          </a:p>
          <a:p>
            <a:r>
              <a:rPr lang="en-US" i="1" dirty="0">
                <a:solidFill>
                  <a:schemeClr val="tx1"/>
                </a:solidFill>
              </a:rPr>
              <a:t>						</a:t>
            </a:r>
            <a:r>
              <a:rPr lang="en-US" i="1" dirty="0" err="1">
                <a:solidFill>
                  <a:schemeClr val="tx1"/>
                </a:solidFill>
              </a:rPr>
              <a:t>W.B</a:t>
            </a:r>
            <a:r>
              <a:rPr lang="en-US" i="1" err="1">
                <a:solidFill>
                  <a:schemeClr val="tx1"/>
                </a:solidFill>
              </a:rPr>
              <a:t>.</a:t>
            </a:r>
            <a:r>
              <a:rPr lang="en-US" i="1">
                <a:solidFill>
                  <a:schemeClr val="tx1"/>
                </a:solidFill>
              </a:rPr>
              <a:t>Yeats</a:t>
            </a:r>
            <a:r>
              <a:rPr lang="en-US" i="1" dirty="0">
                <a:solidFill>
                  <a:schemeClr val="tx1"/>
                </a:solidFill>
              </a:rPr>
              <a:t> </a:t>
            </a:r>
            <a:r>
              <a:rPr lang="en-US" sz="1800" b="1" i="1" dirty="0" err="1">
                <a:solidFill>
                  <a:schemeClr val="tx1"/>
                </a:solidFill>
              </a:rPr>
              <a:t>Coole</a:t>
            </a:r>
            <a:r>
              <a:rPr lang="en-US" sz="1800" b="1" i="1" dirty="0">
                <a:solidFill>
                  <a:schemeClr val="tx1"/>
                </a:solidFill>
              </a:rPr>
              <a:t> Park</a:t>
            </a:r>
          </a:p>
        </p:txBody>
      </p:sp>
      <p:pic>
        <p:nvPicPr>
          <p:cNvPr id="6" name="Picture 5"/>
          <p:cNvPicPr>
            <a:picLocks noChangeAspect="1"/>
          </p:cNvPicPr>
          <p:nvPr/>
        </p:nvPicPr>
        <p:blipFill>
          <a:blip r:embed="rId2" cstate="email"/>
          <a:stretch>
            <a:fillRect/>
          </a:stretch>
        </p:blipFill>
        <p:spPr>
          <a:xfrm>
            <a:off x="1528011" y="5304410"/>
            <a:ext cx="3115490" cy="1553591"/>
          </a:xfrm>
          <a:prstGeom prst="rect">
            <a:avLst/>
          </a:prstGeom>
        </p:spPr>
      </p:pic>
    </p:spTree>
    <p:extLst>
      <p:ext uri="{BB962C8B-B14F-4D97-AF65-F5344CB8AC3E}">
        <p14:creationId xmlns:p14="http://schemas.microsoft.com/office/powerpoint/2010/main" xmlns="" val="3637809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963487" y="838200"/>
            <a:ext cx="8458200" cy="5105400"/>
          </a:xfrm>
          <a:prstGeom prst="rect">
            <a:avLst/>
          </a:prstGeom>
          <a:noFill/>
          <a:ln w="9525">
            <a:noFill/>
            <a:miter lim="800000"/>
            <a:headEnd/>
            <a:tailEnd/>
          </a:ln>
        </p:spPr>
        <p:txBody>
          <a:bodyPr>
            <a:prstTxWarp prst="textNoShape">
              <a:avLst/>
            </a:prstTxWarp>
          </a:bodyPr>
          <a:lstStyle/>
          <a:p>
            <a:pPr eaLnBrk="0" fontAlgn="base" hangingPunct="0">
              <a:lnSpc>
                <a:spcPct val="110000"/>
              </a:lnSpc>
              <a:spcBef>
                <a:spcPct val="0"/>
              </a:spcBef>
              <a:spcAft>
                <a:spcPct val="0"/>
              </a:spcAft>
            </a:pPr>
            <a:r>
              <a:rPr lang="en-US" sz="2800" dirty="0">
                <a:solidFill>
                  <a:srgbClr val="000000"/>
                </a:solidFill>
                <a:latin typeface="Trebuchet MS" charset="0"/>
                <a:ea typeface="Trebuchet MS" charset="0"/>
                <a:cs typeface="Trebuchet MS" charset="0"/>
              </a:rPr>
              <a:t>References:</a:t>
            </a:r>
          </a:p>
          <a:p>
            <a:pPr eaLnBrk="0" fontAlgn="base" hangingPunct="0">
              <a:lnSpc>
                <a:spcPct val="110000"/>
              </a:lnSpc>
              <a:spcBef>
                <a:spcPct val="0"/>
              </a:spcBef>
              <a:spcAft>
                <a:spcPct val="0"/>
              </a:spcAft>
            </a:pPr>
            <a:endParaRPr lang="en-US" sz="1200" dirty="0">
              <a:solidFill>
                <a:srgbClr val="000000"/>
              </a:solidFill>
              <a:latin typeface="Verdana" charset="0"/>
            </a:endParaRPr>
          </a:p>
          <a:p>
            <a:pPr eaLnBrk="0" fontAlgn="base" hangingPunct="0">
              <a:spcBef>
                <a:spcPct val="0"/>
              </a:spcBef>
              <a:spcAft>
                <a:spcPct val="0"/>
              </a:spcAft>
            </a:pPr>
            <a:r>
              <a:rPr lang="en-US" sz="2000" dirty="0">
                <a:solidFill>
                  <a:srgbClr val="000000"/>
                </a:solidFill>
                <a:latin typeface="Georgia"/>
              </a:rPr>
              <a:t>1.Cohen A, Griswold K. Physical Health Care of People with SMI. In: Global Primary Mental Health Care. Ed. Christopher Dowrick. Routledge.  WONCA. 2020.</a:t>
            </a:r>
          </a:p>
          <a:p>
            <a:pPr eaLnBrk="0" fontAlgn="base" hangingPunct="0">
              <a:spcBef>
                <a:spcPct val="0"/>
              </a:spcBef>
              <a:spcAft>
                <a:spcPct val="0"/>
              </a:spcAft>
            </a:pPr>
            <a:endParaRPr lang="en-US" sz="2400" b="1" dirty="0">
              <a:solidFill>
                <a:srgbClr val="000000"/>
              </a:solidFill>
              <a:latin typeface="Georgia"/>
            </a:endParaRPr>
          </a:p>
          <a:p>
            <a:pPr eaLnBrk="0" fontAlgn="base" hangingPunct="0">
              <a:spcBef>
                <a:spcPct val="0"/>
              </a:spcBef>
              <a:spcAft>
                <a:spcPct val="0"/>
              </a:spcAft>
            </a:pPr>
            <a:r>
              <a:rPr lang="en-US" sz="2000" dirty="0">
                <a:solidFill>
                  <a:srgbClr val="000000"/>
                </a:solidFill>
                <a:latin typeface="Georgia"/>
              </a:rPr>
              <a:t>2.Williams S, Tsiligianni I. COVID-19 poses novel challenges for global primary care. Primary Care Respiratory Medicine. 2020.</a:t>
            </a:r>
          </a:p>
          <a:p>
            <a:pPr eaLnBrk="0" fontAlgn="base" hangingPunct="0">
              <a:spcBef>
                <a:spcPct val="0"/>
              </a:spcBef>
              <a:spcAft>
                <a:spcPct val="0"/>
              </a:spcAft>
            </a:pPr>
            <a:r>
              <a:rPr lang="en-US" sz="2000" dirty="0">
                <a:solidFill>
                  <a:srgbClr val="000000"/>
                </a:solidFill>
                <a:latin typeface="Georgia"/>
              </a:rPr>
              <a:t>https://doi.org/10.1038/s41533-020-0187-x</a:t>
            </a:r>
          </a:p>
          <a:p>
            <a:pPr eaLnBrk="0" fontAlgn="base" hangingPunct="0">
              <a:spcBef>
                <a:spcPct val="0"/>
              </a:spcBef>
              <a:spcAft>
                <a:spcPct val="0"/>
              </a:spcAft>
            </a:pPr>
            <a:endParaRPr lang="en-US" sz="2400" b="1" dirty="0">
              <a:solidFill>
                <a:srgbClr val="000000"/>
              </a:solidFill>
              <a:latin typeface="Georgia"/>
            </a:endParaRPr>
          </a:p>
          <a:p>
            <a:pPr eaLnBrk="0" fontAlgn="base" hangingPunct="0">
              <a:spcBef>
                <a:spcPct val="0"/>
              </a:spcBef>
              <a:spcAft>
                <a:spcPct val="0"/>
              </a:spcAft>
            </a:pPr>
            <a:r>
              <a:rPr lang="en-US" sz="2000" dirty="0">
                <a:solidFill>
                  <a:srgbClr val="000000"/>
                </a:solidFill>
                <a:latin typeface="Georgia"/>
              </a:rPr>
              <a:t>3.Torales J, O’Higgins M, Castaldelli-Maia JM, Ventriglio A. The Outbreak of COVID-19 Coronavirus and its Impact on Global Mental Health.  IJSP. 2020.</a:t>
            </a:r>
          </a:p>
          <a:p>
            <a:pPr eaLnBrk="0" fontAlgn="base" hangingPunct="0">
              <a:spcBef>
                <a:spcPct val="0"/>
              </a:spcBef>
              <a:spcAft>
                <a:spcPct val="0"/>
              </a:spcAft>
            </a:pPr>
            <a:endParaRPr lang="en-US" sz="2000" dirty="0">
              <a:solidFill>
                <a:srgbClr val="000000"/>
              </a:solidFill>
              <a:latin typeface="Georgia"/>
            </a:endParaRPr>
          </a:p>
          <a:p>
            <a:pPr eaLnBrk="0" fontAlgn="base" hangingPunct="0">
              <a:spcBef>
                <a:spcPct val="0"/>
              </a:spcBef>
              <a:spcAft>
                <a:spcPct val="0"/>
              </a:spcAft>
            </a:pPr>
            <a:r>
              <a:rPr lang="en-US" sz="2000" dirty="0">
                <a:solidFill>
                  <a:srgbClr val="000000"/>
                </a:solidFill>
                <a:latin typeface="Georgia"/>
              </a:rPr>
              <a:t>4.Wright A, Salazar A, Mirica M, et al. The Invisible Epidemic: Neglected Chronic Disease Management During COVID-19. JGIM. 35(9):2816-7.</a:t>
            </a:r>
          </a:p>
          <a:p>
            <a:pPr eaLnBrk="0" fontAlgn="base" hangingPunct="0">
              <a:spcBef>
                <a:spcPct val="0"/>
              </a:spcBef>
              <a:spcAft>
                <a:spcPct val="0"/>
              </a:spcAft>
            </a:pPr>
            <a:r>
              <a:rPr lang="en-US" sz="2000" dirty="0">
                <a:solidFill>
                  <a:srgbClr val="000000"/>
                </a:solidFill>
                <a:latin typeface="Georgia"/>
              </a:rPr>
              <a:t>DOI: 10.1007/s11606-020-06025-4</a:t>
            </a:r>
            <a:endParaRPr lang="en-US" sz="2000" b="1" dirty="0">
              <a:solidFill>
                <a:srgbClr val="000000"/>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algn="ctr" eaLnBrk="0" fontAlgn="base" hangingPunct="0">
              <a:spcBef>
                <a:spcPct val="0"/>
              </a:spcBef>
              <a:spcAft>
                <a:spcPct val="0"/>
              </a:spcAft>
            </a:pPr>
            <a:endParaRPr lang="en-US" sz="2400" b="1" dirty="0">
              <a:solidFill>
                <a:srgbClr val="FFFFFF"/>
              </a:solidFill>
              <a:latin typeface="Georgia"/>
            </a:endParaRPr>
          </a:p>
          <a:p>
            <a:pPr algn="ctr" eaLnBrk="0" fontAlgn="base" hangingPunct="0">
              <a:spcBef>
                <a:spcPct val="0"/>
              </a:spcBef>
              <a:spcAft>
                <a:spcPct val="0"/>
              </a:spcAft>
            </a:pPr>
            <a:endParaRPr lang="en-US" sz="2000" b="1" dirty="0">
              <a:solidFill>
                <a:srgbClr val="FFFF00"/>
              </a:solidFill>
              <a:latin typeface="Georgia"/>
            </a:endParaRPr>
          </a:p>
        </p:txBody>
      </p:sp>
      <p:sp>
        <p:nvSpPr>
          <p:cNvPr id="2" name="AutoShape 2" descr="Image result for cartoon equity versus equalit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Tree>
    <p:extLst>
      <p:ext uri="{BB962C8B-B14F-4D97-AF65-F5344CB8AC3E}">
        <p14:creationId xmlns:p14="http://schemas.microsoft.com/office/powerpoint/2010/main" xmlns="" val="1340669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979459" y="685800"/>
            <a:ext cx="8458200" cy="5105400"/>
          </a:xfrm>
          <a:prstGeom prst="rect">
            <a:avLst/>
          </a:prstGeom>
          <a:noFill/>
          <a:ln w="9525">
            <a:noFill/>
            <a:miter lim="800000"/>
            <a:headEnd/>
            <a:tailEnd/>
          </a:ln>
        </p:spPr>
        <p:txBody>
          <a:bodyPr>
            <a:prstTxWarp prst="textNoShape">
              <a:avLst/>
            </a:prstTxWarp>
          </a:bodyPr>
          <a:lstStyle/>
          <a:p>
            <a:pPr eaLnBrk="0" fontAlgn="base" hangingPunct="0">
              <a:lnSpc>
                <a:spcPct val="110000"/>
              </a:lnSpc>
              <a:spcBef>
                <a:spcPct val="0"/>
              </a:spcBef>
              <a:spcAft>
                <a:spcPct val="0"/>
              </a:spcAft>
            </a:pPr>
            <a:r>
              <a:rPr lang="en-US" sz="2800" dirty="0">
                <a:solidFill>
                  <a:srgbClr val="000000"/>
                </a:solidFill>
                <a:latin typeface="Trebuchet MS" charset="0"/>
                <a:ea typeface="Trebuchet MS" charset="0"/>
                <a:cs typeface="Trebuchet MS" charset="0"/>
              </a:rPr>
              <a:t>References:</a:t>
            </a:r>
          </a:p>
          <a:p>
            <a:pPr eaLnBrk="0" fontAlgn="base" hangingPunct="0">
              <a:lnSpc>
                <a:spcPct val="110000"/>
              </a:lnSpc>
              <a:spcBef>
                <a:spcPct val="0"/>
              </a:spcBef>
              <a:spcAft>
                <a:spcPct val="0"/>
              </a:spcAft>
            </a:pPr>
            <a:endParaRPr lang="en-US" sz="1200" dirty="0">
              <a:solidFill>
                <a:srgbClr val="000000"/>
              </a:solidFill>
              <a:latin typeface="Verdana" charset="0"/>
            </a:endParaRPr>
          </a:p>
          <a:p>
            <a:pPr eaLnBrk="0" fontAlgn="base" hangingPunct="0">
              <a:spcBef>
                <a:spcPct val="0"/>
              </a:spcBef>
              <a:spcAft>
                <a:spcPct val="0"/>
              </a:spcAft>
            </a:pPr>
            <a:r>
              <a:rPr lang="en-US" sz="2000" dirty="0">
                <a:solidFill>
                  <a:srgbClr val="000000"/>
                </a:solidFill>
                <a:latin typeface="Georgia"/>
              </a:rPr>
              <a:t>5.Chudasama YV, Gillies CL, Zaccardi F, et al.  Impact of COVID-19 on routine care for chronic diseases: A global survey of views from healthcare professionals. Diabetes and Metabolic Syndrome: Clinical Research and Reviews. 2020. https://doi.org/10.1016/j.dsx.2020.06.042</a:t>
            </a:r>
          </a:p>
          <a:p>
            <a:pPr eaLnBrk="0" fontAlgn="base" hangingPunct="0">
              <a:spcBef>
                <a:spcPct val="0"/>
              </a:spcBef>
              <a:spcAft>
                <a:spcPct val="0"/>
              </a:spcAft>
            </a:pPr>
            <a:endParaRPr lang="en-US" sz="2400" b="1" dirty="0">
              <a:solidFill>
                <a:srgbClr val="000000"/>
              </a:solidFill>
              <a:latin typeface="Georgia"/>
            </a:endParaRPr>
          </a:p>
          <a:p>
            <a:pPr eaLnBrk="0" fontAlgn="base" hangingPunct="0">
              <a:spcBef>
                <a:spcPct val="0"/>
              </a:spcBef>
              <a:spcAft>
                <a:spcPct val="0"/>
              </a:spcAft>
            </a:pPr>
            <a:r>
              <a:rPr lang="en-US" sz="2000" dirty="0">
                <a:solidFill>
                  <a:srgbClr val="000000"/>
                </a:solidFill>
                <a:latin typeface="Georgia"/>
              </a:rPr>
              <a:t>6.Primary Healthcare Performance Initiative. PHCPI. 2020. Key Messages. </a:t>
            </a:r>
            <a:r>
              <a:rPr lang="en-US" sz="2000" dirty="0">
                <a:solidFill>
                  <a:srgbClr val="000000"/>
                </a:solidFill>
                <a:latin typeface="Georgia"/>
                <a:hlinkClick r:id="rId3"/>
              </a:rPr>
              <a:t>https://improvingphc.org/</a:t>
            </a:r>
            <a:endParaRPr lang="en-US" sz="2000" dirty="0">
              <a:solidFill>
                <a:srgbClr val="000000"/>
              </a:solidFill>
              <a:latin typeface="Georgia"/>
            </a:endParaRPr>
          </a:p>
          <a:p>
            <a:pPr eaLnBrk="0" fontAlgn="base" hangingPunct="0">
              <a:spcBef>
                <a:spcPct val="0"/>
              </a:spcBef>
              <a:spcAft>
                <a:spcPct val="0"/>
              </a:spcAft>
            </a:pPr>
            <a:endParaRPr lang="en-US" sz="2000" dirty="0">
              <a:solidFill>
                <a:srgbClr val="000000"/>
              </a:solidFill>
              <a:latin typeface="Georgia"/>
            </a:endParaRPr>
          </a:p>
          <a:p>
            <a:pPr eaLnBrk="0" fontAlgn="base" hangingPunct="0">
              <a:spcBef>
                <a:spcPct val="0"/>
              </a:spcBef>
              <a:spcAft>
                <a:spcPct val="0"/>
              </a:spcAft>
            </a:pPr>
            <a:r>
              <a:rPr lang="en-US" sz="2000" dirty="0">
                <a:solidFill>
                  <a:srgbClr val="000000"/>
                </a:solidFill>
                <a:latin typeface="Georgia"/>
              </a:rPr>
              <a:t>7.Li DKT. Challenges and Responsibilities of Family Doctors in the new global coronavirus outbreak. Fam Med and Community Health. 2020;8:e000333. doi:10.1136/</a:t>
            </a:r>
          </a:p>
          <a:p>
            <a:pPr eaLnBrk="0" fontAlgn="base" hangingPunct="0">
              <a:spcBef>
                <a:spcPct val="0"/>
              </a:spcBef>
              <a:spcAft>
                <a:spcPct val="0"/>
              </a:spcAft>
            </a:pPr>
            <a:r>
              <a:rPr lang="en-US" sz="2000" dirty="0">
                <a:solidFill>
                  <a:srgbClr val="000000"/>
                </a:solidFill>
                <a:latin typeface="Georgia"/>
              </a:rPr>
              <a:t>fmch-2020-000333</a:t>
            </a:r>
          </a:p>
          <a:p>
            <a:pPr eaLnBrk="0" fontAlgn="base" hangingPunct="0">
              <a:spcBef>
                <a:spcPct val="0"/>
              </a:spcBef>
              <a:spcAft>
                <a:spcPct val="0"/>
              </a:spcAft>
            </a:pPr>
            <a:endParaRPr lang="en-US" sz="2000" dirty="0">
              <a:solidFill>
                <a:srgbClr val="FFFFFF"/>
              </a:solidFill>
              <a:latin typeface="Georgia"/>
            </a:endParaRPr>
          </a:p>
          <a:p>
            <a:pPr eaLnBrk="0" fontAlgn="base" hangingPunct="0">
              <a:spcBef>
                <a:spcPct val="0"/>
              </a:spcBef>
              <a:spcAft>
                <a:spcPct val="0"/>
              </a:spcAft>
            </a:pPr>
            <a:r>
              <a:rPr lang="en-US" sz="2000" dirty="0">
                <a:solidFill>
                  <a:srgbClr val="000000"/>
                </a:solidFill>
                <a:latin typeface="Georgia"/>
              </a:rPr>
              <a:t>8. </a:t>
            </a:r>
            <a:r>
              <a:rPr lang="en-US" sz="2000" i="1" dirty="0">
                <a:solidFill>
                  <a:srgbClr val="000000"/>
                </a:solidFill>
                <a:latin typeface="Georgia"/>
              </a:rPr>
              <a:t>They Came Like Swallows</a:t>
            </a:r>
            <a:r>
              <a:rPr lang="en-US" sz="2000" dirty="0">
                <a:solidFill>
                  <a:srgbClr val="000000"/>
                </a:solidFill>
                <a:latin typeface="Georgia"/>
              </a:rPr>
              <a:t>. William Maxwell Harper and Bros., New York, 1937. </a:t>
            </a:r>
          </a:p>
          <a:p>
            <a:pPr eaLnBrk="0" fontAlgn="base" hangingPunct="0">
              <a:spcBef>
                <a:spcPct val="0"/>
              </a:spcBef>
              <a:spcAft>
                <a:spcPct val="0"/>
              </a:spcAft>
            </a:pPr>
            <a:endParaRPr lang="en-US" sz="2000" dirty="0">
              <a:solidFill>
                <a:srgbClr val="000000"/>
              </a:solidFill>
              <a:latin typeface="Georgia"/>
            </a:endParaRPr>
          </a:p>
          <a:p>
            <a:pPr eaLnBrk="0" fontAlgn="base" hangingPunct="0">
              <a:spcBef>
                <a:spcPct val="0"/>
              </a:spcBef>
              <a:spcAft>
                <a:spcPct val="0"/>
              </a:spcAft>
            </a:pPr>
            <a:r>
              <a:rPr lang="en-US" sz="2000" dirty="0">
                <a:solidFill>
                  <a:srgbClr val="000000"/>
                </a:solidFill>
                <a:latin typeface="Georgia"/>
              </a:rPr>
              <a:t>9. </a:t>
            </a:r>
            <a:r>
              <a:rPr lang="en-US" sz="2000" i="1" dirty="0" err="1">
                <a:solidFill>
                  <a:srgbClr val="000000"/>
                </a:solidFill>
                <a:latin typeface="Georgia"/>
              </a:rPr>
              <a:t>Coole</a:t>
            </a:r>
            <a:r>
              <a:rPr lang="en-US" sz="2000" i="1" dirty="0">
                <a:solidFill>
                  <a:srgbClr val="000000"/>
                </a:solidFill>
                <a:latin typeface="Georgia"/>
              </a:rPr>
              <a:t> Park</a:t>
            </a:r>
            <a:r>
              <a:rPr lang="en-US" sz="2000" dirty="0">
                <a:solidFill>
                  <a:srgbClr val="000000"/>
                </a:solidFill>
                <a:latin typeface="Georgia"/>
              </a:rPr>
              <a:t>, W.B. Yeats, 1929.</a:t>
            </a:r>
          </a:p>
          <a:p>
            <a:pPr eaLnBrk="0" fontAlgn="base" hangingPunct="0">
              <a:spcBef>
                <a:spcPct val="0"/>
              </a:spcBef>
              <a:spcAft>
                <a:spcPct val="0"/>
              </a:spcAft>
            </a:pPr>
            <a:endParaRPr lang="en-US" sz="2000" dirty="0">
              <a:solidFill>
                <a:srgbClr val="FFFFFF"/>
              </a:solidFill>
              <a:latin typeface="Georgia"/>
            </a:endParaRPr>
          </a:p>
          <a:p>
            <a:pPr eaLnBrk="0" fontAlgn="base" hangingPunct="0">
              <a:spcBef>
                <a:spcPct val="0"/>
              </a:spcBef>
              <a:spcAft>
                <a:spcPct val="0"/>
              </a:spcAft>
            </a:pPr>
            <a:endParaRPr lang="en-US" sz="2000" dirty="0">
              <a:solidFill>
                <a:srgbClr val="FFFFFF"/>
              </a:solidFill>
              <a:latin typeface="Georgia"/>
            </a:endParaRPr>
          </a:p>
          <a:p>
            <a:pPr eaLnBrk="0" fontAlgn="base" hangingPunct="0">
              <a:spcBef>
                <a:spcPct val="0"/>
              </a:spcBef>
              <a:spcAft>
                <a:spcPct val="0"/>
              </a:spcAft>
            </a:pPr>
            <a:endParaRPr lang="en-US" sz="2000"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eaLnBrk="0" fontAlgn="base" hangingPunct="0">
              <a:spcBef>
                <a:spcPct val="0"/>
              </a:spcBef>
              <a:spcAft>
                <a:spcPct val="0"/>
              </a:spcAft>
            </a:pPr>
            <a:endParaRPr lang="en-US" sz="2400" b="1" dirty="0">
              <a:solidFill>
                <a:srgbClr val="FFFFFF"/>
              </a:solidFill>
              <a:latin typeface="Georgia"/>
            </a:endParaRPr>
          </a:p>
          <a:p>
            <a:pPr algn="ctr" eaLnBrk="0" fontAlgn="base" hangingPunct="0">
              <a:spcBef>
                <a:spcPct val="0"/>
              </a:spcBef>
              <a:spcAft>
                <a:spcPct val="0"/>
              </a:spcAft>
            </a:pPr>
            <a:endParaRPr lang="en-US" sz="2400" b="1" dirty="0">
              <a:solidFill>
                <a:srgbClr val="FFFFFF"/>
              </a:solidFill>
              <a:latin typeface="Georgia"/>
            </a:endParaRPr>
          </a:p>
          <a:p>
            <a:pPr algn="ctr" eaLnBrk="0" fontAlgn="base" hangingPunct="0">
              <a:spcBef>
                <a:spcPct val="0"/>
              </a:spcBef>
              <a:spcAft>
                <a:spcPct val="0"/>
              </a:spcAft>
            </a:pPr>
            <a:endParaRPr lang="en-US" sz="2000" b="1" dirty="0">
              <a:solidFill>
                <a:srgbClr val="FFFF00"/>
              </a:solidFill>
              <a:latin typeface="Georgia"/>
            </a:endParaRPr>
          </a:p>
        </p:txBody>
      </p:sp>
      <p:sp>
        <p:nvSpPr>
          <p:cNvPr id="2" name="AutoShape 2" descr="Image result for cartoon equity versus equalit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Tree>
    <p:extLst>
      <p:ext uri="{BB962C8B-B14F-4D97-AF65-F5344CB8AC3E}">
        <p14:creationId xmlns:p14="http://schemas.microsoft.com/office/powerpoint/2010/main" xmlns="" val="174141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6" name="Picture 5" descr="A picture containing bird, hill, umbrella, flower&#10;&#10;Description automatically generated">
            <a:extLst>
              <a:ext uri="{FF2B5EF4-FFF2-40B4-BE49-F238E27FC236}">
                <a16:creationId xmlns:a16="http://schemas.microsoft.com/office/drawing/2014/main" xmlns="" id="{97600847-B468-EF4E-83A7-983409055CB5}"/>
              </a:ext>
            </a:extLst>
          </p:cNvPr>
          <p:cNvPicPr>
            <a:picLocks noChangeAspect="1"/>
          </p:cNvPicPr>
          <p:nvPr/>
        </p:nvPicPr>
        <p:blipFill rotWithShape="1">
          <a:blip r:embed="rId2" cstate="email"/>
          <a:srcRect/>
          <a:stretch/>
        </p:blipFill>
        <p:spPr>
          <a:xfrm>
            <a:off x="20" y="10"/>
            <a:ext cx="8668492" cy="6857990"/>
          </a:xfrm>
          <a:prstGeom prst="rect">
            <a:avLst/>
          </a:prstGeom>
        </p:spPr>
      </p:pic>
      <p:sp>
        <p:nvSpPr>
          <p:cNvPr id="20" name="Rectangle 19">
            <a:extLst>
              <a:ext uri="{FF2B5EF4-FFF2-40B4-BE49-F238E27FC236}">
                <a16:creationId xmlns:a16="http://schemas.microsoft.com/office/drawing/2014/main" xmlns=""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xmlns="" id="{2D08C953-8A6C-804B-A390-675C4594101F}"/>
              </a:ext>
            </a:extLst>
          </p:cNvPr>
          <p:cNvSpPr>
            <a:spLocks noGrp="1"/>
          </p:cNvSpPr>
          <p:nvPr>
            <p:ph type="ctrTitle"/>
          </p:nvPr>
        </p:nvSpPr>
        <p:spPr>
          <a:xfrm>
            <a:off x="7848600" y="1122363"/>
            <a:ext cx="4023360" cy="3204134"/>
          </a:xfrm>
        </p:spPr>
        <p:txBody>
          <a:bodyPr anchor="b">
            <a:normAutofit/>
          </a:bodyPr>
          <a:lstStyle/>
          <a:p>
            <a:r>
              <a:rPr lang="en-AU" sz="4800"/>
              <a:t>Building resilience to adversity</a:t>
            </a:r>
            <a:endParaRPr lang="en-US" sz="4800"/>
          </a:p>
        </p:txBody>
      </p:sp>
      <p:sp>
        <p:nvSpPr>
          <p:cNvPr id="3" name="Subtitle 2">
            <a:extLst>
              <a:ext uri="{FF2B5EF4-FFF2-40B4-BE49-F238E27FC236}">
                <a16:creationId xmlns:a16="http://schemas.microsoft.com/office/drawing/2014/main" xmlns="" id="{A75D4D69-A921-8B4A-8692-E3A1B97FC40C}"/>
              </a:ext>
            </a:extLst>
          </p:cNvPr>
          <p:cNvSpPr>
            <a:spLocks noGrp="1"/>
          </p:cNvSpPr>
          <p:nvPr>
            <p:ph type="subTitle" idx="1"/>
          </p:nvPr>
        </p:nvSpPr>
        <p:spPr>
          <a:xfrm>
            <a:off x="7848600" y="4872922"/>
            <a:ext cx="4023360" cy="1208141"/>
          </a:xfrm>
        </p:spPr>
        <p:txBody>
          <a:bodyPr>
            <a:normAutofit lnSpcReduction="10000"/>
          </a:bodyPr>
          <a:lstStyle/>
          <a:p>
            <a:pPr>
              <a:lnSpc>
                <a:spcPct val="100000"/>
              </a:lnSpc>
            </a:pPr>
            <a:r>
              <a:rPr lang="en-US" sz="2000" dirty="0"/>
              <a:t>A/Prof Jill Benson AM</a:t>
            </a:r>
          </a:p>
          <a:p>
            <a:pPr>
              <a:lnSpc>
                <a:spcPct val="100000"/>
              </a:lnSpc>
            </a:pPr>
            <a:r>
              <a:rPr lang="en-US" sz="1400" dirty="0"/>
              <a:t>Adelaide, Australia</a:t>
            </a:r>
          </a:p>
          <a:p>
            <a:pPr>
              <a:lnSpc>
                <a:spcPct val="100000"/>
              </a:lnSpc>
            </a:pPr>
            <a:r>
              <a:rPr lang="en-US" sz="1400" dirty="0"/>
              <a:t>Secretary, WONCA Working Party </a:t>
            </a:r>
            <a:r>
              <a:rPr lang="en-US" sz="1400" dirty="0" smtClean="0"/>
              <a:t>on Mental </a:t>
            </a:r>
            <a:r>
              <a:rPr lang="en-US" sz="1400" dirty="0"/>
              <a:t>Health </a:t>
            </a:r>
          </a:p>
        </p:txBody>
      </p:sp>
      <p:sp>
        <p:nvSpPr>
          <p:cNvPr id="22" name="Rectangle 2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3434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3EFAA-302A-D04C-81CB-78A28E8936E8}"/>
              </a:ext>
            </a:extLst>
          </p:cNvPr>
          <p:cNvSpPr>
            <a:spLocks noGrp="1"/>
          </p:cNvSpPr>
          <p:nvPr>
            <p:ph type="title"/>
          </p:nvPr>
        </p:nvSpPr>
        <p:spPr/>
        <p:txBody>
          <a:bodyPr>
            <a:normAutofit/>
          </a:bodyPr>
          <a:lstStyle/>
          <a:p>
            <a:r>
              <a:rPr lang="en-US"/>
              <a:t>The pandemic from the doctor’s perspective</a:t>
            </a:r>
            <a:endParaRPr lang="en-US" dirty="0"/>
          </a:p>
        </p:txBody>
      </p:sp>
      <p:sp>
        <p:nvSpPr>
          <p:cNvPr id="3" name="Content Placeholder 2">
            <a:extLst>
              <a:ext uri="{FF2B5EF4-FFF2-40B4-BE49-F238E27FC236}">
                <a16:creationId xmlns:a16="http://schemas.microsoft.com/office/drawing/2014/main" xmlns="" id="{B0AD5D96-D805-CE44-98E4-69B1C8725325}"/>
              </a:ext>
            </a:extLst>
          </p:cNvPr>
          <p:cNvSpPr>
            <a:spLocks noGrp="1"/>
          </p:cNvSpPr>
          <p:nvPr>
            <p:ph idx="1"/>
          </p:nvPr>
        </p:nvSpPr>
        <p:spPr>
          <a:xfrm>
            <a:off x="3262184" y="2478024"/>
            <a:ext cx="8021512" cy="3694176"/>
          </a:xfrm>
        </p:spPr>
        <p:txBody>
          <a:bodyPr>
            <a:normAutofit fontScale="85000" lnSpcReduction="20000"/>
          </a:bodyPr>
          <a:lstStyle/>
          <a:p>
            <a:r>
              <a:rPr lang="en-US" dirty="0"/>
              <a:t>Stress is when the outside circumstances are too overwhelming for our personal resources</a:t>
            </a:r>
          </a:p>
          <a:p>
            <a:r>
              <a:rPr lang="en-US" dirty="0"/>
              <a:t>Uncertainty and chaos</a:t>
            </a:r>
          </a:p>
          <a:p>
            <a:r>
              <a:rPr lang="en-US" dirty="0"/>
              <a:t>Insufficient training, PPE, resources, guidelines</a:t>
            </a:r>
          </a:p>
          <a:p>
            <a:r>
              <a:rPr lang="en-US" dirty="0"/>
              <a:t>TIME</a:t>
            </a:r>
          </a:p>
          <a:p>
            <a:r>
              <a:rPr lang="en-US" dirty="0"/>
              <a:t>Fear, guilt, loneliness, conflict, stigma</a:t>
            </a:r>
          </a:p>
          <a:p>
            <a:r>
              <a:rPr lang="en-US" dirty="0"/>
              <a:t>Family vs work</a:t>
            </a:r>
          </a:p>
          <a:p>
            <a:r>
              <a:rPr lang="en-US" dirty="0"/>
              <a:t>Changing roles and finances</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95E9B431-6872-F24E-BCB5-DDAD953281C7}"/>
              </a:ext>
            </a:extLst>
          </p:cNvPr>
          <p:cNvPicPr>
            <a:picLocks noChangeAspect="1"/>
          </p:cNvPicPr>
          <p:nvPr/>
        </p:nvPicPr>
        <p:blipFill>
          <a:blip r:embed="rId2" cstate="email"/>
          <a:stretch>
            <a:fillRect/>
          </a:stretch>
        </p:blipFill>
        <p:spPr>
          <a:xfrm>
            <a:off x="391985" y="2102612"/>
            <a:ext cx="2387600" cy="4445000"/>
          </a:xfrm>
          <a:prstGeom prst="rect">
            <a:avLst/>
          </a:prstGeom>
        </p:spPr>
      </p:pic>
    </p:spTree>
    <p:extLst>
      <p:ext uri="{BB962C8B-B14F-4D97-AF65-F5344CB8AC3E}">
        <p14:creationId xmlns:p14="http://schemas.microsoft.com/office/powerpoint/2010/main" xmlns="" val="1196047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12642-F019-0642-81B5-11621778CCCC}"/>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xmlns="" id="{26849765-3876-1A40-ADDE-029FDE107810}"/>
              </a:ext>
            </a:extLst>
          </p:cNvPr>
          <p:cNvSpPr>
            <a:spLocks noGrp="1"/>
          </p:cNvSpPr>
          <p:nvPr>
            <p:ph idx="1"/>
          </p:nvPr>
        </p:nvSpPr>
        <p:spPr/>
        <p:txBody>
          <a:bodyPr>
            <a:normAutofit fontScale="92500" lnSpcReduction="20000"/>
          </a:bodyPr>
          <a:lstStyle/>
          <a:p>
            <a:r>
              <a:rPr lang="en-US" dirty="0"/>
              <a:t>&gt;70% of healthcare workers in Australia said </a:t>
            </a:r>
            <a:r>
              <a:rPr lang="en-US" dirty="0" err="1"/>
              <a:t>Covid</a:t>
            </a:r>
            <a:r>
              <a:rPr lang="en-US" dirty="0"/>
              <a:t> restrictions have had a negative effect on the wellbeing and family life as well as in the workplace</a:t>
            </a:r>
          </a:p>
          <a:p>
            <a:r>
              <a:rPr lang="en-US" dirty="0"/>
              <a:t>This can increase risk of decreased quality of care, mental health disorders, substance misuse, burnout, even suicide</a:t>
            </a:r>
          </a:p>
          <a:p>
            <a:r>
              <a:rPr lang="en-US" dirty="0"/>
              <a:t>Most have not sought support from mental health workers or even friends or family</a:t>
            </a:r>
          </a:p>
          <a:p>
            <a:r>
              <a:rPr lang="en-US" dirty="0"/>
              <a:t>About half have actively increased steps to maintain good mental health</a:t>
            </a:r>
          </a:p>
        </p:txBody>
      </p:sp>
      <p:pic>
        <p:nvPicPr>
          <p:cNvPr id="5" name="Picture 4" descr="A picture containing toy, graphics, doll, graffiti&#10;&#10;Description automatically generated">
            <a:extLst>
              <a:ext uri="{FF2B5EF4-FFF2-40B4-BE49-F238E27FC236}">
                <a16:creationId xmlns:a16="http://schemas.microsoft.com/office/drawing/2014/main" xmlns="" id="{9032F1DE-EE33-1C4D-92E1-B428669CF3FF}"/>
              </a:ext>
            </a:extLst>
          </p:cNvPr>
          <p:cNvPicPr/>
          <p:nvPr/>
        </p:nvPicPr>
        <p:blipFill>
          <a:blip r:embed="rId2" cstate="email"/>
          <a:stretch>
            <a:fillRect/>
          </a:stretch>
        </p:blipFill>
        <p:spPr>
          <a:xfrm>
            <a:off x="4640193" y="368811"/>
            <a:ext cx="5727700" cy="1588135"/>
          </a:xfrm>
          <a:prstGeom prst="rect">
            <a:avLst/>
          </a:prstGeom>
        </p:spPr>
      </p:pic>
    </p:spTree>
    <p:extLst>
      <p:ext uri="{BB962C8B-B14F-4D97-AF65-F5344CB8AC3E}">
        <p14:creationId xmlns:p14="http://schemas.microsoft.com/office/powerpoint/2010/main" xmlns="" val="2772647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xmlns="" id="{68AF5748-FED8-45BA-8631-26D1D10F32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xmlns="" id="{E75FA54A-FB46-E54A-9C67-CE54D189BA4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The 5 principles of self-care</a:t>
            </a:r>
            <a:br>
              <a:rPr lang="en-US" sz="4800" dirty="0"/>
            </a:br>
            <a:endParaRPr lang="en-US" sz="4800" dirty="0"/>
          </a:p>
        </p:txBody>
      </p:sp>
      <p:sp>
        <p:nvSpPr>
          <p:cNvPr id="28" name="Rectangle 2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picture containing toiletry&#10;&#10;Description automatically generated">
            <a:extLst>
              <a:ext uri="{FF2B5EF4-FFF2-40B4-BE49-F238E27FC236}">
                <a16:creationId xmlns:a16="http://schemas.microsoft.com/office/drawing/2014/main" xmlns="" id="{EFAA8AB0-F26E-EA4E-8055-73653838C811}"/>
              </a:ext>
            </a:extLst>
          </p:cNvPr>
          <p:cNvPicPr>
            <a:picLocks noGrp="1"/>
          </p:cNvPicPr>
          <p:nvPr>
            <p:ph idx="1"/>
          </p:nvPr>
        </p:nvPicPr>
        <p:blipFill rotWithShape="1">
          <a:blip r:embed="rId2" cstate="email"/>
          <a:srcRect/>
          <a:stretch/>
        </p:blipFill>
        <p:spPr>
          <a:xfrm>
            <a:off x="5374938" y="625683"/>
            <a:ext cx="5825703" cy="5455380"/>
          </a:xfrm>
          <a:prstGeom prst="rect">
            <a:avLst/>
          </a:prstGeom>
        </p:spPr>
      </p:pic>
    </p:spTree>
    <p:extLst>
      <p:ext uri="{BB962C8B-B14F-4D97-AF65-F5344CB8AC3E}">
        <p14:creationId xmlns:p14="http://schemas.microsoft.com/office/powerpoint/2010/main" xmlns="" val="1281517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27BD8-3CDA-9C4C-AFF5-2B698A76BD2B}"/>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xmlns="" id="{92AE9363-058A-884C-9B43-C1A5C1F20A50}"/>
              </a:ext>
            </a:extLst>
          </p:cNvPr>
          <p:cNvSpPr>
            <a:spLocks noGrp="1"/>
          </p:cNvSpPr>
          <p:nvPr>
            <p:ph idx="1"/>
          </p:nvPr>
        </p:nvSpPr>
        <p:spPr>
          <a:xfrm>
            <a:off x="6293049" y="2354457"/>
            <a:ext cx="6012822" cy="3694176"/>
          </a:xfrm>
        </p:spPr>
        <p:txBody>
          <a:bodyPr>
            <a:normAutofit lnSpcReduction="10000"/>
          </a:bodyPr>
          <a:lstStyle/>
          <a:p>
            <a:r>
              <a:rPr lang="en-US" dirty="0"/>
              <a:t>Sleep, diet, exercise</a:t>
            </a:r>
          </a:p>
          <a:p>
            <a:r>
              <a:rPr lang="en-US" dirty="0"/>
              <a:t>Meditation or mindfulness (</a:t>
            </a:r>
            <a:r>
              <a:rPr lang="en-US" dirty="0" err="1"/>
              <a:t>eg</a:t>
            </a:r>
            <a:r>
              <a:rPr lang="en-US" dirty="0"/>
              <a:t> Headspace, Calm apps)</a:t>
            </a:r>
          </a:p>
          <a:p>
            <a:r>
              <a:rPr lang="en-US" dirty="0"/>
              <a:t>Decrease exposure to social media and news</a:t>
            </a:r>
          </a:p>
          <a:p>
            <a:r>
              <a:rPr lang="en-US" dirty="0"/>
              <a:t>Friends, laughter, pets</a:t>
            </a:r>
          </a:p>
          <a:p>
            <a:r>
              <a:rPr lang="en-US" dirty="0"/>
              <a:t>Gratitude</a:t>
            </a:r>
          </a:p>
        </p:txBody>
      </p:sp>
      <p:pic>
        <p:nvPicPr>
          <p:cNvPr id="4" name="Picture 3">
            <a:extLst>
              <a:ext uri="{FF2B5EF4-FFF2-40B4-BE49-F238E27FC236}">
                <a16:creationId xmlns:a16="http://schemas.microsoft.com/office/drawing/2014/main" xmlns="" id="{5D809DA4-5DCA-824E-BE1D-45C9D894935A}"/>
              </a:ext>
            </a:extLst>
          </p:cNvPr>
          <p:cNvPicPr>
            <a:picLocks noChangeAspect="1"/>
          </p:cNvPicPr>
          <p:nvPr/>
        </p:nvPicPr>
        <p:blipFill>
          <a:blip r:embed="rId2" cstate="email"/>
          <a:srcRect/>
          <a:stretch>
            <a:fillRect/>
          </a:stretch>
        </p:blipFill>
        <p:spPr bwMode="auto">
          <a:xfrm>
            <a:off x="218303" y="1901211"/>
            <a:ext cx="5877697" cy="3784095"/>
          </a:xfrm>
          <a:prstGeom prst="rect">
            <a:avLst/>
          </a:prstGeom>
          <a:noFill/>
          <a:ln w="9525">
            <a:noFill/>
            <a:miter lim="800000"/>
            <a:headEnd/>
            <a:tailEnd/>
          </a:ln>
        </p:spPr>
      </p:pic>
    </p:spTree>
    <p:extLst>
      <p:ext uri="{BB962C8B-B14F-4D97-AF65-F5344CB8AC3E}">
        <p14:creationId xmlns:p14="http://schemas.microsoft.com/office/powerpoint/2010/main" xmlns="" val="313666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703512" y="2492897"/>
            <a:ext cx="8301608" cy="4525963"/>
          </a:xfrm>
        </p:spPr>
        <p:txBody>
          <a:bodyPr/>
          <a:lstStyle/>
          <a:p>
            <a:r>
              <a:rPr lang="ca-ES" sz="2400" dirty="0" err="1"/>
              <a:t>Divorced</a:t>
            </a:r>
            <a:r>
              <a:rPr lang="ca-ES" sz="2400" dirty="0"/>
              <a:t>. </a:t>
            </a:r>
            <a:r>
              <a:rPr lang="ca-ES" sz="2400" dirty="0" err="1"/>
              <a:t>Lives</a:t>
            </a:r>
            <a:r>
              <a:rPr lang="ca-ES" sz="2400" dirty="0"/>
              <a:t> </a:t>
            </a:r>
            <a:r>
              <a:rPr lang="ca-ES" sz="2400" dirty="0" err="1"/>
              <a:t>with</a:t>
            </a:r>
            <a:r>
              <a:rPr lang="ca-ES" sz="2400" dirty="0"/>
              <a:t> </a:t>
            </a:r>
            <a:r>
              <a:rPr lang="ca-ES" sz="2400" dirty="0" err="1"/>
              <a:t>mother</a:t>
            </a:r>
            <a:r>
              <a:rPr lang="ca-ES" sz="2400" dirty="0"/>
              <a:t> </a:t>
            </a:r>
            <a:r>
              <a:rPr lang="ca-ES" sz="2400" dirty="0" err="1"/>
              <a:t>and</a:t>
            </a:r>
            <a:r>
              <a:rPr lang="ca-ES" sz="2400" dirty="0"/>
              <a:t> 2 sons</a:t>
            </a:r>
          </a:p>
          <a:p>
            <a:r>
              <a:rPr lang="ca-ES" sz="2400" dirty="0" err="1"/>
              <a:t>Working</a:t>
            </a:r>
            <a:r>
              <a:rPr lang="ca-ES" sz="2400" dirty="0"/>
              <a:t> as </a:t>
            </a:r>
            <a:r>
              <a:rPr lang="ca-ES" sz="2400" dirty="0" err="1"/>
              <a:t>secretary</a:t>
            </a:r>
            <a:r>
              <a:rPr lang="ca-ES" sz="2400" dirty="0"/>
              <a:t> in </a:t>
            </a:r>
            <a:r>
              <a:rPr lang="ca-ES" sz="2400" dirty="0" err="1"/>
              <a:t>an</a:t>
            </a:r>
            <a:r>
              <a:rPr lang="ca-ES" sz="2400" dirty="0"/>
              <a:t> </a:t>
            </a:r>
            <a:r>
              <a:rPr lang="ca-ES" sz="2400" dirty="0" err="1"/>
              <a:t>insurance</a:t>
            </a:r>
            <a:r>
              <a:rPr lang="ca-ES" sz="2400" dirty="0"/>
              <a:t> company</a:t>
            </a:r>
          </a:p>
          <a:p>
            <a:r>
              <a:rPr lang="ca-ES" sz="2400" dirty="0"/>
              <a:t>Usually a bit of stress but coping with exercice and relaxation</a:t>
            </a:r>
          </a:p>
          <a:p>
            <a:r>
              <a:rPr lang="ca-ES" sz="2400" dirty="0"/>
              <a:t>A </a:t>
            </a:r>
            <a:r>
              <a:rPr lang="ca-ES" sz="2400" dirty="0" err="1"/>
              <a:t>handicapped</a:t>
            </a:r>
            <a:r>
              <a:rPr lang="ca-ES" sz="2400" dirty="0"/>
              <a:t> </a:t>
            </a:r>
            <a:r>
              <a:rPr lang="ca-ES" sz="2400" dirty="0" err="1"/>
              <a:t>mother</a:t>
            </a:r>
            <a:r>
              <a:rPr lang="ca-ES" sz="2400" dirty="0"/>
              <a:t> 84. Advanced </a:t>
            </a:r>
            <a:r>
              <a:rPr lang="ca-ES" sz="2400" dirty="0" err="1"/>
              <a:t>osteoarthitis</a:t>
            </a:r>
            <a:r>
              <a:rPr lang="ca-ES" sz="2400" dirty="0"/>
              <a:t>. Can’t move. Needs a person to look after her (caregiver several hours a day) </a:t>
            </a:r>
            <a:r>
              <a:rPr lang="ca-ES" dirty="0"/>
              <a:t>.  </a:t>
            </a:r>
          </a:p>
          <a:p>
            <a:pPr marL="0" indent="0">
              <a:buNone/>
            </a:pPr>
            <a:endParaRPr lang="ca-ES" dirty="0"/>
          </a:p>
        </p:txBody>
      </p:sp>
      <p:sp>
        <p:nvSpPr>
          <p:cNvPr id="2" name="Títol 1"/>
          <p:cNvSpPr>
            <a:spLocks noGrp="1"/>
          </p:cNvSpPr>
          <p:nvPr>
            <p:ph type="title"/>
          </p:nvPr>
        </p:nvSpPr>
        <p:spPr>
          <a:xfrm>
            <a:off x="1847528" y="764704"/>
            <a:ext cx="8229600" cy="1143000"/>
          </a:xfrm>
        </p:spPr>
        <p:txBody>
          <a:bodyPr/>
          <a:lstStyle/>
          <a:p>
            <a:r>
              <a:rPr lang="ca-ES" dirty="0">
                <a:solidFill>
                  <a:srgbClr val="C00000"/>
                </a:solidFill>
              </a:rPr>
              <a:t>Isabel 45 </a:t>
            </a:r>
            <a:r>
              <a:rPr lang="ca-ES" dirty="0" err="1">
                <a:solidFill>
                  <a:srgbClr val="C00000"/>
                </a:solidFill>
              </a:rPr>
              <a:t>years</a:t>
            </a:r>
            <a:r>
              <a:rPr lang="ca-ES" dirty="0">
                <a:solidFill>
                  <a:srgbClr val="C00000"/>
                </a:solidFill>
              </a:rPr>
              <a:t> </a:t>
            </a:r>
            <a:r>
              <a:rPr lang="ca-ES" dirty="0" err="1">
                <a:solidFill>
                  <a:srgbClr val="C00000"/>
                </a:solidFill>
              </a:rPr>
              <a:t>old</a:t>
            </a:r>
            <a:endParaRPr lang="ca-ES" dirty="0">
              <a:solidFill>
                <a:srgbClr val="C00000"/>
              </a:solidFill>
            </a:endParaRPr>
          </a:p>
        </p:txBody>
      </p:sp>
      <p:pic>
        <p:nvPicPr>
          <p:cNvPr id="6146" name="Picture 2" descr="Women aged 45-54 suffer more stress and depression than all other age  groups - HRreview"/>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256240" y="188640"/>
            <a:ext cx="1616968" cy="24254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2787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B98A5-8406-CC4D-933D-119C02067382}"/>
              </a:ext>
            </a:extLst>
          </p:cNvPr>
          <p:cNvSpPr>
            <a:spLocks noGrp="1"/>
          </p:cNvSpPr>
          <p:nvPr>
            <p:ph type="title"/>
          </p:nvPr>
        </p:nvSpPr>
        <p:spPr/>
        <p:txBody>
          <a:bodyPr/>
          <a:lstStyle/>
          <a:p>
            <a:r>
              <a:rPr lang="en-US" dirty="0"/>
              <a:t>Protection</a:t>
            </a:r>
          </a:p>
        </p:txBody>
      </p:sp>
      <p:sp>
        <p:nvSpPr>
          <p:cNvPr id="3" name="Content Placeholder 2">
            <a:extLst>
              <a:ext uri="{FF2B5EF4-FFF2-40B4-BE49-F238E27FC236}">
                <a16:creationId xmlns:a16="http://schemas.microsoft.com/office/drawing/2014/main" xmlns="" id="{BEA4605A-13DA-0842-ACA3-1D44733CB32C}"/>
              </a:ext>
            </a:extLst>
          </p:cNvPr>
          <p:cNvSpPr>
            <a:spLocks noGrp="1"/>
          </p:cNvSpPr>
          <p:nvPr>
            <p:ph idx="1"/>
          </p:nvPr>
        </p:nvSpPr>
        <p:spPr>
          <a:xfrm>
            <a:off x="1115568" y="2478024"/>
            <a:ext cx="7126389" cy="3694176"/>
          </a:xfrm>
        </p:spPr>
        <p:txBody>
          <a:bodyPr>
            <a:normAutofit/>
          </a:bodyPr>
          <a:lstStyle/>
          <a:p>
            <a:r>
              <a:rPr lang="en-US" dirty="0"/>
              <a:t>PPE, Flu vaccine, masks</a:t>
            </a:r>
          </a:p>
          <a:p>
            <a:r>
              <a:rPr lang="en-US" dirty="0"/>
              <a:t>Find a way to put a boundary between work and home life, particularly if you are doing telehealth from home</a:t>
            </a:r>
          </a:p>
          <a:p>
            <a:r>
              <a:rPr lang="en-US" dirty="0"/>
              <a:t>Increase social connectedness </a:t>
            </a:r>
            <a:r>
              <a:rPr lang="en-US" dirty="0" err="1"/>
              <a:t>eg</a:t>
            </a:r>
            <a:r>
              <a:rPr lang="en-US" dirty="0"/>
              <a:t> Balint group, singing online</a:t>
            </a:r>
          </a:p>
        </p:txBody>
      </p:sp>
      <p:sp>
        <p:nvSpPr>
          <p:cNvPr id="4" name="TextBox 3">
            <a:extLst>
              <a:ext uri="{FF2B5EF4-FFF2-40B4-BE49-F238E27FC236}">
                <a16:creationId xmlns:a16="http://schemas.microsoft.com/office/drawing/2014/main" xmlns="" id="{39816C6A-B374-EF4E-B527-E531C3FB587C}"/>
              </a:ext>
            </a:extLst>
          </p:cNvPr>
          <p:cNvSpPr txBox="1"/>
          <p:nvPr/>
        </p:nvSpPr>
        <p:spPr>
          <a:xfrm>
            <a:off x="8498764" y="531942"/>
            <a:ext cx="3286896" cy="3139321"/>
          </a:xfrm>
          <a:custGeom>
            <a:avLst/>
            <a:gdLst>
              <a:gd name="connsiteX0" fmla="*/ 0 w 3286896"/>
              <a:gd name="connsiteY0" fmla="*/ 0 h 3139321"/>
              <a:gd name="connsiteX1" fmla="*/ 449209 w 3286896"/>
              <a:gd name="connsiteY1" fmla="*/ 0 h 3139321"/>
              <a:gd name="connsiteX2" fmla="*/ 1062763 w 3286896"/>
              <a:gd name="connsiteY2" fmla="*/ 0 h 3139321"/>
              <a:gd name="connsiteX3" fmla="*/ 1643448 w 3286896"/>
              <a:gd name="connsiteY3" fmla="*/ 0 h 3139321"/>
              <a:gd name="connsiteX4" fmla="*/ 2092657 w 3286896"/>
              <a:gd name="connsiteY4" fmla="*/ 0 h 3139321"/>
              <a:gd name="connsiteX5" fmla="*/ 2607604 w 3286896"/>
              <a:gd name="connsiteY5" fmla="*/ 0 h 3139321"/>
              <a:gd name="connsiteX6" fmla="*/ 3286896 w 3286896"/>
              <a:gd name="connsiteY6" fmla="*/ 0 h 3139321"/>
              <a:gd name="connsiteX7" fmla="*/ 3286896 w 3286896"/>
              <a:gd name="connsiteY7" fmla="*/ 523220 h 3139321"/>
              <a:gd name="connsiteX8" fmla="*/ 3286896 w 3286896"/>
              <a:gd name="connsiteY8" fmla="*/ 983654 h 3139321"/>
              <a:gd name="connsiteX9" fmla="*/ 3286896 w 3286896"/>
              <a:gd name="connsiteY9" fmla="*/ 1412694 h 3139321"/>
              <a:gd name="connsiteX10" fmla="*/ 3286896 w 3286896"/>
              <a:gd name="connsiteY10" fmla="*/ 1873128 h 3139321"/>
              <a:gd name="connsiteX11" fmla="*/ 3286896 w 3286896"/>
              <a:gd name="connsiteY11" fmla="*/ 2427742 h 3139321"/>
              <a:gd name="connsiteX12" fmla="*/ 3286896 w 3286896"/>
              <a:gd name="connsiteY12" fmla="*/ 3139321 h 3139321"/>
              <a:gd name="connsiteX13" fmla="*/ 2837687 w 3286896"/>
              <a:gd name="connsiteY13" fmla="*/ 3139321 h 3139321"/>
              <a:gd name="connsiteX14" fmla="*/ 2388478 w 3286896"/>
              <a:gd name="connsiteY14" fmla="*/ 3139321 h 3139321"/>
              <a:gd name="connsiteX15" fmla="*/ 1807793 w 3286896"/>
              <a:gd name="connsiteY15" fmla="*/ 3139321 h 3139321"/>
              <a:gd name="connsiteX16" fmla="*/ 1358584 w 3286896"/>
              <a:gd name="connsiteY16" fmla="*/ 3139321 h 3139321"/>
              <a:gd name="connsiteX17" fmla="*/ 810768 w 3286896"/>
              <a:gd name="connsiteY17" fmla="*/ 3139321 h 3139321"/>
              <a:gd name="connsiteX18" fmla="*/ 0 w 3286896"/>
              <a:gd name="connsiteY18" fmla="*/ 3139321 h 3139321"/>
              <a:gd name="connsiteX19" fmla="*/ 0 w 3286896"/>
              <a:gd name="connsiteY19" fmla="*/ 2616101 h 3139321"/>
              <a:gd name="connsiteX20" fmla="*/ 0 w 3286896"/>
              <a:gd name="connsiteY20" fmla="*/ 2092881 h 3139321"/>
              <a:gd name="connsiteX21" fmla="*/ 0 w 3286896"/>
              <a:gd name="connsiteY21" fmla="*/ 1506874 h 3139321"/>
              <a:gd name="connsiteX22" fmla="*/ 0 w 3286896"/>
              <a:gd name="connsiteY22" fmla="*/ 1015047 h 3139321"/>
              <a:gd name="connsiteX23" fmla="*/ 0 w 3286896"/>
              <a:gd name="connsiteY23" fmla="*/ 523220 h 3139321"/>
              <a:gd name="connsiteX24" fmla="*/ 0 w 3286896"/>
              <a:gd name="connsiteY24"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86896" h="3139321" fill="none" extrusionOk="0">
                <a:moveTo>
                  <a:pt x="0" y="0"/>
                </a:moveTo>
                <a:cubicBezTo>
                  <a:pt x="116077" y="-42691"/>
                  <a:pt x="322663" y="37610"/>
                  <a:pt x="449209" y="0"/>
                </a:cubicBezTo>
                <a:cubicBezTo>
                  <a:pt x="575755" y="-37610"/>
                  <a:pt x="920824" y="21566"/>
                  <a:pt x="1062763" y="0"/>
                </a:cubicBezTo>
                <a:cubicBezTo>
                  <a:pt x="1204702" y="-21566"/>
                  <a:pt x="1360092" y="440"/>
                  <a:pt x="1643448" y="0"/>
                </a:cubicBezTo>
                <a:cubicBezTo>
                  <a:pt x="1926804" y="-440"/>
                  <a:pt x="1923262" y="3567"/>
                  <a:pt x="2092657" y="0"/>
                </a:cubicBezTo>
                <a:cubicBezTo>
                  <a:pt x="2262052" y="-3567"/>
                  <a:pt x="2363429" y="43618"/>
                  <a:pt x="2607604" y="0"/>
                </a:cubicBezTo>
                <a:cubicBezTo>
                  <a:pt x="2851779" y="-43618"/>
                  <a:pt x="3072348" y="5498"/>
                  <a:pt x="3286896" y="0"/>
                </a:cubicBezTo>
                <a:cubicBezTo>
                  <a:pt x="3310916" y="126071"/>
                  <a:pt x="3286240" y="263036"/>
                  <a:pt x="3286896" y="523220"/>
                </a:cubicBezTo>
                <a:cubicBezTo>
                  <a:pt x="3287552" y="783404"/>
                  <a:pt x="3268636" y="762463"/>
                  <a:pt x="3286896" y="983654"/>
                </a:cubicBezTo>
                <a:cubicBezTo>
                  <a:pt x="3305156" y="1204845"/>
                  <a:pt x="3262337" y="1224906"/>
                  <a:pt x="3286896" y="1412694"/>
                </a:cubicBezTo>
                <a:cubicBezTo>
                  <a:pt x="3311455" y="1600482"/>
                  <a:pt x="3264763" y="1712522"/>
                  <a:pt x="3286896" y="1873128"/>
                </a:cubicBezTo>
                <a:cubicBezTo>
                  <a:pt x="3309029" y="2033734"/>
                  <a:pt x="3240706" y="2282260"/>
                  <a:pt x="3286896" y="2427742"/>
                </a:cubicBezTo>
                <a:cubicBezTo>
                  <a:pt x="3333086" y="2573224"/>
                  <a:pt x="3205071" y="2879115"/>
                  <a:pt x="3286896" y="3139321"/>
                </a:cubicBezTo>
                <a:cubicBezTo>
                  <a:pt x="3076250" y="3186562"/>
                  <a:pt x="2965345" y="3121821"/>
                  <a:pt x="2837687" y="3139321"/>
                </a:cubicBezTo>
                <a:cubicBezTo>
                  <a:pt x="2710029" y="3156821"/>
                  <a:pt x="2571935" y="3089438"/>
                  <a:pt x="2388478" y="3139321"/>
                </a:cubicBezTo>
                <a:cubicBezTo>
                  <a:pt x="2205021" y="3189204"/>
                  <a:pt x="1934059" y="3090400"/>
                  <a:pt x="1807793" y="3139321"/>
                </a:cubicBezTo>
                <a:cubicBezTo>
                  <a:pt x="1681528" y="3188242"/>
                  <a:pt x="1575334" y="3105872"/>
                  <a:pt x="1358584" y="3139321"/>
                </a:cubicBezTo>
                <a:cubicBezTo>
                  <a:pt x="1141834" y="3172770"/>
                  <a:pt x="957173" y="3073782"/>
                  <a:pt x="810768" y="3139321"/>
                </a:cubicBezTo>
                <a:cubicBezTo>
                  <a:pt x="664363" y="3204860"/>
                  <a:pt x="340380" y="3049567"/>
                  <a:pt x="0" y="3139321"/>
                </a:cubicBezTo>
                <a:cubicBezTo>
                  <a:pt x="-48259" y="3016127"/>
                  <a:pt x="23276" y="2863388"/>
                  <a:pt x="0" y="2616101"/>
                </a:cubicBezTo>
                <a:cubicBezTo>
                  <a:pt x="-23276" y="2368814"/>
                  <a:pt x="2568" y="2223526"/>
                  <a:pt x="0" y="2092881"/>
                </a:cubicBezTo>
                <a:cubicBezTo>
                  <a:pt x="-2568" y="1962236"/>
                  <a:pt x="41837" y="1794362"/>
                  <a:pt x="0" y="1506874"/>
                </a:cubicBezTo>
                <a:cubicBezTo>
                  <a:pt x="-41837" y="1219386"/>
                  <a:pt x="48486" y="1231194"/>
                  <a:pt x="0" y="1015047"/>
                </a:cubicBezTo>
                <a:cubicBezTo>
                  <a:pt x="-48486" y="798900"/>
                  <a:pt x="32700" y="699355"/>
                  <a:pt x="0" y="523220"/>
                </a:cubicBezTo>
                <a:cubicBezTo>
                  <a:pt x="-32700" y="347085"/>
                  <a:pt x="62609" y="158402"/>
                  <a:pt x="0" y="0"/>
                </a:cubicBezTo>
                <a:close/>
              </a:path>
              <a:path w="3286896" h="3139321" stroke="0" extrusionOk="0">
                <a:moveTo>
                  <a:pt x="0" y="0"/>
                </a:moveTo>
                <a:cubicBezTo>
                  <a:pt x="229967" y="-37999"/>
                  <a:pt x="372063" y="45386"/>
                  <a:pt x="514947" y="0"/>
                </a:cubicBezTo>
                <a:cubicBezTo>
                  <a:pt x="657831" y="-45386"/>
                  <a:pt x="830456" y="42186"/>
                  <a:pt x="964156" y="0"/>
                </a:cubicBezTo>
                <a:cubicBezTo>
                  <a:pt x="1097856" y="-42186"/>
                  <a:pt x="1283498" y="43428"/>
                  <a:pt x="1577710" y="0"/>
                </a:cubicBezTo>
                <a:cubicBezTo>
                  <a:pt x="1871922" y="-43428"/>
                  <a:pt x="1888150" y="61307"/>
                  <a:pt x="2092657" y="0"/>
                </a:cubicBezTo>
                <a:cubicBezTo>
                  <a:pt x="2297164" y="-61307"/>
                  <a:pt x="2426654" y="11361"/>
                  <a:pt x="2607604" y="0"/>
                </a:cubicBezTo>
                <a:cubicBezTo>
                  <a:pt x="2788554" y="-11361"/>
                  <a:pt x="3037742" y="24044"/>
                  <a:pt x="3286896" y="0"/>
                </a:cubicBezTo>
                <a:cubicBezTo>
                  <a:pt x="3341351" y="134992"/>
                  <a:pt x="3232527" y="255315"/>
                  <a:pt x="3286896" y="460434"/>
                </a:cubicBezTo>
                <a:cubicBezTo>
                  <a:pt x="3341265" y="665553"/>
                  <a:pt x="3242004" y="815158"/>
                  <a:pt x="3286896" y="983654"/>
                </a:cubicBezTo>
                <a:cubicBezTo>
                  <a:pt x="3331788" y="1152150"/>
                  <a:pt x="3239709" y="1347383"/>
                  <a:pt x="3286896" y="1444088"/>
                </a:cubicBezTo>
                <a:cubicBezTo>
                  <a:pt x="3334083" y="1540793"/>
                  <a:pt x="3251202" y="1743705"/>
                  <a:pt x="3286896" y="1904521"/>
                </a:cubicBezTo>
                <a:cubicBezTo>
                  <a:pt x="3322590" y="2065337"/>
                  <a:pt x="3267925" y="2293397"/>
                  <a:pt x="3286896" y="2427742"/>
                </a:cubicBezTo>
                <a:cubicBezTo>
                  <a:pt x="3305867" y="2562087"/>
                  <a:pt x="3285686" y="2785364"/>
                  <a:pt x="3286896" y="3139321"/>
                </a:cubicBezTo>
                <a:cubicBezTo>
                  <a:pt x="3181033" y="3185485"/>
                  <a:pt x="2978891" y="3108080"/>
                  <a:pt x="2837687" y="3139321"/>
                </a:cubicBezTo>
                <a:cubicBezTo>
                  <a:pt x="2696483" y="3170562"/>
                  <a:pt x="2438352" y="3090104"/>
                  <a:pt x="2224133" y="3139321"/>
                </a:cubicBezTo>
                <a:cubicBezTo>
                  <a:pt x="2009914" y="3188538"/>
                  <a:pt x="1861539" y="3112677"/>
                  <a:pt x="1742055" y="3139321"/>
                </a:cubicBezTo>
                <a:cubicBezTo>
                  <a:pt x="1622571" y="3165965"/>
                  <a:pt x="1315356" y="3122016"/>
                  <a:pt x="1194239" y="3139321"/>
                </a:cubicBezTo>
                <a:cubicBezTo>
                  <a:pt x="1073122" y="3156626"/>
                  <a:pt x="782428" y="3108317"/>
                  <a:pt x="580685" y="3139321"/>
                </a:cubicBezTo>
                <a:cubicBezTo>
                  <a:pt x="378942" y="3170325"/>
                  <a:pt x="146532" y="3134778"/>
                  <a:pt x="0" y="3139321"/>
                </a:cubicBezTo>
                <a:cubicBezTo>
                  <a:pt x="-4924" y="3052961"/>
                  <a:pt x="6989" y="2850857"/>
                  <a:pt x="0" y="2710280"/>
                </a:cubicBezTo>
                <a:cubicBezTo>
                  <a:pt x="-6989" y="2569703"/>
                  <a:pt x="20447" y="2417075"/>
                  <a:pt x="0" y="2249847"/>
                </a:cubicBezTo>
                <a:cubicBezTo>
                  <a:pt x="-20447" y="2082619"/>
                  <a:pt x="33085" y="1994226"/>
                  <a:pt x="0" y="1758020"/>
                </a:cubicBezTo>
                <a:cubicBezTo>
                  <a:pt x="-33085" y="1521814"/>
                  <a:pt x="28381" y="1401874"/>
                  <a:pt x="0" y="1172013"/>
                </a:cubicBezTo>
                <a:cubicBezTo>
                  <a:pt x="-28381" y="942152"/>
                  <a:pt x="39126" y="907228"/>
                  <a:pt x="0" y="648793"/>
                </a:cubicBezTo>
                <a:cubicBezTo>
                  <a:pt x="-39126" y="390358"/>
                  <a:pt x="22952" y="162483"/>
                  <a:pt x="0" y="0"/>
                </a:cubicBezTo>
                <a:close/>
              </a:path>
            </a:pathLst>
          </a:custGeom>
          <a:solidFill>
            <a:srgbClr val="FFC000"/>
          </a:solidFill>
          <a:ln>
            <a:solidFill>
              <a:schemeClr val="tx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000000"/>
                </a:solidFill>
                <a:effectLst/>
                <a:uLnTx/>
                <a:uFillTx/>
                <a:latin typeface="Comic Sans MS" panose="030F0902030302020204" pitchFamily="66" charset="0"/>
                <a:ea typeface="+mn-ea"/>
                <a:cs typeface="+mn-cs"/>
              </a:rPr>
              <a:t>‘Your mother is not here. The person you see inside this room is not your mother. It is a doctor working saving lives. She can perform no parental functions of any type for the time being (unless it is an emergency). Please do not disturb her until this notice is removed from the door’. </a:t>
            </a:r>
            <a:endParaRPr kumimoji="0" lang="en-US" sz="1800" b="0" i="0" u="none" strike="noStrike" kern="1200" cap="none" spc="0" normalizeH="0" baseline="0" noProof="0" dirty="0">
              <a:ln>
                <a:noFill/>
              </a:ln>
              <a:solidFill>
                <a:srgbClr val="000000"/>
              </a:solidFill>
              <a:effectLst/>
              <a:uLnTx/>
              <a:uFillTx/>
              <a:latin typeface="Comic Sans MS" panose="030F0902030302020204" pitchFamily="66" charset="0"/>
              <a:ea typeface="+mn-ea"/>
              <a:cs typeface="+mn-cs"/>
            </a:endParaRPr>
          </a:p>
        </p:txBody>
      </p:sp>
    </p:spTree>
    <p:extLst>
      <p:ext uri="{BB962C8B-B14F-4D97-AF65-F5344CB8AC3E}">
        <p14:creationId xmlns:p14="http://schemas.microsoft.com/office/powerpoint/2010/main" xmlns="" val="912999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DF2ED-4486-4E4F-BE5D-33131AC8FAD9}"/>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xmlns="" id="{4F3DD2B3-8849-3542-9F33-12D2A7B37E81}"/>
              </a:ext>
            </a:extLst>
          </p:cNvPr>
          <p:cNvSpPr>
            <a:spLocks noGrp="1"/>
          </p:cNvSpPr>
          <p:nvPr>
            <p:ph idx="1"/>
          </p:nvPr>
        </p:nvSpPr>
        <p:spPr>
          <a:xfrm>
            <a:off x="6199632" y="2438268"/>
            <a:ext cx="5719710" cy="3694176"/>
          </a:xfrm>
        </p:spPr>
        <p:txBody>
          <a:bodyPr/>
          <a:lstStyle/>
          <a:p>
            <a:r>
              <a:rPr lang="en-US" dirty="0"/>
              <a:t>Evidence-based information</a:t>
            </a:r>
          </a:p>
          <a:p>
            <a:r>
              <a:rPr lang="en-US" dirty="0"/>
              <a:t>‘Growth mindset’</a:t>
            </a:r>
          </a:p>
          <a:p>
            <a:r>
              <a:rPr lang="en-US" dirty="0"/>
              <a:t>Remember that hopelessness is also infectious</a:t>
            </a:r>
          </a:p>
          <a:p>
            <a:r>
              <a:rPr lang="en-US" dirty="0"/>
              <a:t>Know your limits </a:t>
            </a:r>
          </a:p>
          <a:p>
            <a:r>
              <a:rPr lang="en-US" dirty="0"/>
              <a:t>Stay home if you’re sick</a:t>
            </a:r>
          </a:p>
        </p:txBody>
      </p:sp>
      <p:pic>
        <p:nvPicPr>
          <p:cNvPr id="4" name="Picture 3" descr="Diagram, venn diagram&#10;&#10;Description automatically generated">
            <a:extLst>
              <a:ext uri="{FF2B5EF4-FFF2-40B4-BE49-F238E27FC236}">
                <a16:creationId xmlns:a16="http://schemas.microsoft.com/office/drawing/2014/main" xmlns="" id="{19D9D7EF-C8D3-D349-A2A2-E1AEBE3002C7}"/>
              </a:ext>
            </a:extLst>
          </p:cNvPr>
          <p:cNvPicPr/>
          <p:nvPr/>
        </p:nvPicPr>
        <p:blipFill>
          <a:blip r:embed="rId2" cstate="email"/>
          <a:stretch>
            <a:fillRect/>
          </a:stretch>
        </p:blipFill>
        <p:spPr>
          <a:xfrm>
            <a:off x="583565" y="1702353"/>
            <a:ext cx="4762500" cy="4787900"/>
          </a:xfrm>
          <a:prstGeom prst="rect">
            <a:avLst/>
          </a:prstGeom>
        </p:spPr>
      </p:pic>
    </p:spTree>
    <p:extLst>
      <p:ext uri="{BB962C8B-B14F-4D97-AF65-F5344CB8AC3E}">
        <p14:creationId xmlns:p14="http://schemas.microsoft.com/office/powerpoint/2010/main" xmlns="" val="940900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xmlns="" id="{D0361052-289E-504B-9371-FCB33BEB05B7}"/>
              </a:ext>
            </a:extLst>
          </p:cNvPr>
          <p:cNvSpPr>
            <a:spLocks noGrp="1"/>
          </p:cNvSpPr>
          <p:nvPr>
            <p:ph type="title"/>
          </p:nvPr>
        </p:nvSpPr>
        <p:spPr>
          <a:xfrm>
            <a:off x="411479" y="1197864"/>
            <a:ext cx="5780599" cy="1088136"/>
          </a:xfrm>
        </p:spPr>
        <p:txBody>
          <a:bodyPr anchor="b">
            <a:noAutofit/>
          </a:bodyPr>
          <a:lstStyle/>
          <a:p>
            <a:r>
              <a:rPr lang="en-US" sz="3600" dirty="0"/>
              <a:t>Promote hope, self-efficacy &amp; care for others</a:t>
            </a:r>
          </a:p>
        </p:txBody>
      </p:sp>
      <p:sp>
        <p:nvSpPr>
          <p:cNvPr id="11" name="Rectangle 10">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6500AB08-156D-0244-8A1C-2E291372B2D2}"/>
              </a:ext>
            </a:extLst>
          </p:cNvPr>
          <p:cNvSpPr>
            <a:spLocks noGrp="1"/>
          </p:cNvSpPr>
          <p:nvPr>
            <p:ph idx="1"/>
          </p:nvPr>
        </p:nvSpPr>
        <p:spPr>
          <a:xfrm>
            <a:off x="411479" y="2688336"/>
            <a:ext cx="5857938" cy="3584448"/>
          </a:xfrm>
        </p:spPr>
        <p:txBody>
          <a:bodyPr anchor="t">
            <a:noAutofit/>
          </a:bodyPr>
          <a:lstStyle/>
          <a:p>
            <a:r>
              <a:rPr lang="en-US" dirty="0"/>
              <a:t>We are leaders and role models</a:t>
            </a:r>
          </a:p>
          <a:p>
            <a:r>
              <a:rPr lang="en-US" dirty="0"/>
              <a:t>Maintain core values</a:t>
            </a:r>
          </a:p>
          <a:p>
            <a:r>
              <a:rPr lang="en-US" dirty="0"/>
              <a:t>Practice self-compassion</a:t>
            </a:r>
          </a:p>
          <a:p>
            <a:r>
              <a:rPr lang="en-US" dirty="0"/>
              <a:t>Ensure our staff and colleagues are okay</a:t>
            </a:r>
          </a:p>
          <a:p>
            <a:r>
              <a:rPr lang="en-US" dirty="0"/>
              <a:t>Find your tribe</a:t>
            </a:r>
          </a:p>
        </p:txBody>
      </p:sp>
      <p:pic>
        <p:nvPicPr>
          <p:cNvPr id="4" name="Picture 2" descr="Lion, Pride Of Lions, Predator, Carnivores, Mammal">
            <a:extLst>
              <a:ext uri="{FF2B5EF4-FFF2-40B4-BE49-F238E27FC236}">
                <a16:creationId xmlns:a16="http://schemas.microsoft.com/office/drawing/2014/main" xmlns="" id="{4DCD3285-8716-494B-94D5-37AEBE225E48}"/>
              </a:ext>
            </a:extLst>
          </p:cNvPr>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b="-1"/>
          <a:stretch/>
        </p:blipFill>
        <p:spPr bwMode="auto">
          <a:xfrm>
            <a:off x="6334061" y="0"/>
            <a:ext cx="5857939" cy="583585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933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C4176-52A0-C249-B21F-2F5B9218F568}"/>
              </a:ext>
            </a:extLst>
          </p:cNvPr>
          <p:cNvSpPr>
            <a:spLocks noGrp="1"/>
          </p:cNvSpPr>
          <p:nvPr>
            <p:ph type="title"/>
          </p:nvPr>
        </p:nvSpPr>
        <p:spPr/>
        <p:txBody>
          <a:bodyPr/>
          <a:lstStyle/>
          <a:p>
            <a:r>
              <a:rPr lang="en-US"/>
              <a:t>Pathway of care</a:t>
            </a:r>
            <a:endParaRPr lang="en-US" dirty="0"/>
          </a:p>
        </p:txBody>
      </p:sp>
      <p:sp>
        <p:nvSpPr>
          <p:cNvPr id="3" name="Content Placeholder 2">
            <a:extLst>
              <a:ext uri="{FF2B5EF4-FFF2-40B4-BE49-F238E27FC236}">
                <a16:creationId xmlns:a16="http://schemas.microsoft.com/office/drawing/2014/main" xmlns="" id="{D6D637F1-2722-3D43-8AAC-604344C489BC}"/>
              </a:ext>
            </a:extLst>
          </p:cNvPr>
          <p:cNvSpPr>
            <a:spLocks noGrp="1"/>
          </p:cNvSpPr>
          <p:nvPr>
            <p:ph idx="1"/>
          </p:nvPr>
        </p:nvSpPr>
        <p:spPr>
          <a:xfrm>
            <a:off x="6096000" y="2084092"/>
            <a:ext cx="5570811" cy="3995432"/>
          </a:xfrm>
        </p:spPr>
        <p:txBody>
          <a:bodyPr>
            <a:normAutofit/>
          </a:bodyPr>
          <a:lstStyle/>
          <a:p>
            <a:r>
              <a:rPr lang="en-US" dirty="0"/>
              <a:t>Have your own GP who knows how to be a doctor for doctors</a:t>
            </a:r>
          </a:p>
          <a:p>
            <a:r>
              <a:rPr lang="en-US" dirty="0"/>
              <a:t>Find someone you are confident to confide in</a:t>
            </a:r>
          </a:p>
          <a:p>
            <a:r>
              <a:rPr lang="en-US" dirty="0"/>
              <a:t>Know how to advocate for your own wellbeing in the system</a:t>
            </a:r>
          </a:p>
        </p:txBody>
      </p:sp>
      <p:pic>
        <p:nvPicPr>
          <p:cNvPr id="15" name="Picture 14" descr="A close up of a logo&#10;&#10;Description automatically generated">
            <a:extLst>
              <a:ext uri="{FF2B5EF4-FFF2-40B4-BE49-F238E27FC236}">
                <a16:creationId xmlns:a16="http://schemas.microsoft.com/office/drawing/2014/main" xmlns="" id="{D296A886-BC5F-064F-A26C-7A0BFAA82013}"/>
              </a:ext>
            </a:extLst>
          </p:cNvPr>
          <p:cNvPicPr>
            <a:picLocks noChangeAspect="1"/>
          </p:cNvPicPr>
          <p:nvPr/>
        </p:nvPicPr>
        <p:blipFill>
          <a:blip r:embed="rId2" cstate="email"/>
          <a:stretch>
            <a:fillRect/>
          </a:stretch>
        </p:blipFill>
        <p:spPr>
          <a:xfrm>
            <a:off x="1856974" y="5932192"/>
            <a:ext cx="2962162" cy="767540"/>
          </a:xfrm>
          <a:prstGeom prst="rect">
            <a:avLst/>
          </a:prstGeom>
        </p:spPr>
      </p:pic>
      <p:pic>
        <p:nvPicPr>
          <p:cNvPr id="7" name="Picture 6">
            <a:extLst>
              <a:ext uri="{FF2B5EF4-FFF2-40B4-BE49-F238E27FC236}">
                <a16:creationId xmlns:a16="http://schemas.microsoft.com/office/drawing/2014/main" xmlns="" id="{F38610EA-35F6-8040-95B0-A54870198121}"/>
              </a:ext>
            </a:extLst>
          </p:cNvPr>
          <p:cNvPicPr>
            <a:picLocks noChangeAspect="1"/>
          </p:cNvPicPr>
          <p:nvPr/>
        </p:nvPicPr>
        <p:blipFill>
          <a:blip r:embed="rId3" cstate="email"/>
          <a:stretch>
            <a:fillRect/>
          </a:stretch>
        </p:blipFill>
        <p:spPr>
          <a:xfrm>
            <a:off x="381000" y="2084092"/>
            <a:ext cx="5715000" cy="3848100"/>
          </a:xfrm>
          <a:prstGeom prst="rect">
            <a:avLst/>
          </a:prstGeom>
        </p:spPr>
      </p:pic>
    </p:spTree>
    <p:extLst>
      <p:ext uri="{BB962C8B-B14F-4D97-AF65-F5344CB8AC3E}">
        <p14:creationId xmlns:p14="http://schemas.microsoft.com/office/powerpoint/2010/main" xmlns="" val="3864272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C2F82-02C0-E74F-BA07-5F8539971194}"/>
              </a:ext>
            </a:extLst>
          </p:cNvPr>
          <p:cNvSpPr>
            <a:spLocks noGrp="1"/>
          </p:cNvSpPr>
          <p:nvPr>
            <p:ph type="title"/>
          </p:nvPr>
        </p:nvSpPr>
        <p:spPr/>
        <p:txBody>
          <a:bodyPr/>
          <a:lstStyle/>
          <a:p>
            <a:r>
              <a:rPr lang="en-US"/>
              <a:t>Conclusion</a:t>
            </a:r>
            <a:endParaRPr lang="en-US" dirty="0"/>
          </a:p>
        </p:txBody>
      </p:sp>
      <p:sp>
        <p:nvSpPr>
          <p:cNvPr id="3" name="Content Placeholder 2">
            <a:extLst>
              <a:ext uri="{FF2B5EF4-FFF2-40B4-BE49-F238E27FC236}">
                <a16:creationId xmlns:a16="http://schemas.microsoft.com/office/drawing/2014/main" xmlns="" id="{75C8022B-CBEE-9948-9FEA-FEFD282B604E}"/>
              </a:ext>
            </a:extLst>
          </p:cNvPr>
          <p:cNvSpPr>
            <a:spLocks noGrp="1"/>
          </p:cNvSpPr>
          <p:nvPr>
            <p:ph idx="1"/>
          </p:nvPr>
        </p:nvSpPr>
        <p:spPr>
          <a:xfrm>
            <a:off x="531341" y="2224215"/>
            <a:ext cx="10752355" cy="4349579"/>
          </a:xfrm>
        </p:spPr>
        <p:txBody>
          <a:bodyPr>
            <a:normAutofit fontScale="92500" lnSpcReduction="10000"/>
          </a:bodyPr>
          <a:lstStyle/>
          <a:p>
            <a:r>
              <a:rPr lang="en-AU" dirty="0"/>
              <a:t>For many doctors in the world, this crisis is the first time we have had to deal with severe disruption to our personal and professional lives. </a:t>
            </a:r>
          </a:p>
          <a:p>
            <a:r>
              <a:rPr lang="en-AU" dirty="0"/>
              <a:t>For others, this adds to already stretched resources, compassion and resilience. We need to care for ourselves and our colleagues as we are also at risk of ‘post-corona stress disorder’</a:t>
            </a:r>
          </a:p>
          <a:p>
            <a:r>
              <a:rPr lang="en-AU" dirty="0"/>
              <a:t>Hopefully, on the other side we will more aware of the importance of our relationships and our small objects of gratitude. </a:t>
            </a:r>
          </a:p>
          <a:p>
            <a:r>
              <a:rPr lang="en-AU" dirty="0"/>
              <a:t>We will find new strength, meaning and courage in ourselves and have a deeper awareness and respect for our collective resilience. </a:t>
            </a:r>
          </a:p>
          <a:p>
            <a:endParaRPr lang="en-US" dirty="0"/>
          </a:p>
        </p:txBody>
      </p:sp>
      <p:pic>
        <p:nvPicPr>
          <p:cNvPr id="4" name="Picture 3">
            <a:extLst>
              <a:ext uri="{FF2B5EF4-FFF2-40B4-BE49-F238E27FC236}">
                <a16:creationId xmlns:a16="http://schemas.microsoft.com/office/drawing/2014/main" xmlns="" id="{D6903315-8FF4-9141-BE26-1A74429A3328}"/>
              </a:ext>
            </a:extLst>
          </p:cNvPr>
          <p:cNvPicPr>
            <a:picLocks noChangeAspect="1"/>
          </p:cNvPicPr>
          <p:nvPr/>
        </p:nvPicPr>
        <p:blipFill>
          <a:blip r:embed="rId2" cstate="email"/>
          <a:stretch>
            <a:fillRect/>
          </a:stretch>
        </p:blipFill>
        <p:spPr>
          <a:xfrm>
            <a:off x="5606879" y="24713"/>
            <a:ext cx="3846040" cy="2106165"/>
          </a:xfrm>
          <a:prstGeom prst="rect">
            <a:avLst/>
          </a:prstGeom>
        </p:spPr>
      </p:pic>
    </p:spTree>
    <p:extLst>
      <p:ext uri="{BB962C8B-B14F-4D97-AF65-F5344CB8AC3E}">
        <p14:creationId xmlns:p14="http://schemas.microsoft.com/office/powerpoint/2010/main" xmlns="" val="1245835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56819-43A2-104E-940F-606238E037F9}"/>
              </a:ext>
            </a:extLst>
          </p:cNvPr>
          <p:cNvSpPr>
            <a:spLocks noGrp="1"/>
          </p:cNvSpPr>
          <p:nvPr>
            <p:ph type="title"/>
          </p:nvPr>
        </p:nvSpPr>
        <p:spPr/>
        <p:txBody>
          <a:bodyPr/>
          <a:lstStyle/>
          <a:p>
            <a:pPr algn="r"/>
            <a:r>
              <a:rPr lang="en-US" dirty="0"/>
              <a:t>Resources and thanks</a:t>
            </a:r>
          </a:p>
        </p:txBody>
      </p:sp>
      <p:sp>
        <p:nvSpPr>
          <p:cNvPr id="3" name="Content Placeholder 2">
            <a:extLst>
              <a:ext uri="{FF2B5EF4-FFF2-40B4-BE49-F238E27FC236}">
                <a16:creationId xmlns:a16="http://schemas.microsoft.com/office/drawing/2014/main" xmlns="" id="{27BE1395-B2FD-DC4A-B623-B218883CAF19}"/>
              </a:ext>
            </a:extLst>
          </p:cNvPr>
          <p:cNvSpPr>
            <a:spLocks noGrp="1"/>
          </p:cNvSpPr>
          <p:nvPr>
            <p:ph idx="1"/>
          </p:nvPr>
        </p:nvSpPr>
        <p:spPr/>
        <p:txBody>
          <a:bodyPr>
            <a:normAutofit fontScale="92500" lnSpcReduction="10000"/>
          </a:bodyPr>
          <a:lstStyle/>
          <a:p>
            <a:r>
              <a:rPr lang="en-AU" dirty="0">
                <a:hlinkClick r:id="" action="ppaction://noaction">
                  <a:extLst>
                    <a:ext uri="{A12FA001-AC4F-418D-AE19-62706E023703}">
                      <ahyp:hlinkClr xmlns:ahyp="http://schemas.microsoft.com/office/drawing/2018/hyperlinkcolor" xmlns="" val="tx"/>
                    </a:ext>
                  </a:extLst>
                </a:hlinkClick>
              </a:rPr>
              <a:t>http://www.emro.who.int/mhps/frontline_worker.html</a:t>
            </a:r>
          </a:p>
          <a:p>
            <a:r>
              <a:rPr lang="en-AU" dirty="0">
                <a:hlinkClick r:id="" action="ppaction://noaction">
                  <a:extLst>
                    <a:ext uri="{A12FA001-AC4F-418D-AE19-62706E023703}">
                      <ahyp:hlinkClr xmlns:ahyp="http://schemas.microsoft.com/office/drawing/2018/hyperlinkcolor" xmlns="" val="tx"/>
                    </a:ext>
                  </a:extLst>
                </a:hlinkClick>
              </a:rPr>
              <a:t>https://www.drs4drs.com.au/</a:t>
            </a:r>
            <a:endParaRPr lang="en-AU" dirty="0"/>
          </a:p>
          <a:p>
            <a:r>
              <a:rPr lang="en-US" dirty="0">
                <a:ea typeface="Arial" pitchFamily="-106" charset="0"/>
                <a:cs typeface="Arial" pitchFamily="-106" charset="0"/>
                <a:hlinkClick r:id="rId2">
                  <a:extLst>
                    <a:ext uri="{A12FA001-AC4F-418D-AE19-62706E023703}">
                      <ahyp:hlinkClr xmlns:ahyp="http://schemas.microsoft.com/office/drawing/2018/hyperlinkcolor" xmlns="" val="tx"/>
                    </a:ext>
                  </a:extLst>
                </a:hlinkClick>
              </a:rPr>
              <a:t>https://moodgym.com.au</a:t>
            </a:r>
            <a:endParaRPr lang="en-US" dirty="0">
              <a:ea typeface="Arial" pitchFamily="-106" charset="0"/>
              <a:cs typeface="Arial" pitchFamily="-106" charset="0"/>
            </a:endParaRPr>
          </a:p>
          <a:p>
            <a:r>
              <a:rPr lang="en-US" dirty="0">
                <a:hlinkClick r:id="rId3">
                  <a:extLst>
                    <a:ext uri="{A12FA001-AC4F-418D-AE19-62706E023703}">
                      <ahyp:hlinkClr xmlns:ahyp="http://schemas.microsoft.com/office/drawing/2018/hyperlinkcolor" xmlns="" val="tx"/>
                    </a:ext>
                  </a:extLst>
                </a:hlinkClick>
              </a:rPr>
              <a:t>https://www.beyondblue.org.au/</a:t>
            </a:r>
            <a:endParaRPr lang="en-US" dirty="0"/>
          </a:p>
          <a:p>
            <a:r>
              <a:rPr lang="en-US" dirty="0"/>
              <a:t>WONCA Working Party </a:t>
            </a:r>
            <a:r>
              <a:rPr lang="en-US" dirty="0" smtClean="0"/>
              <a:t>on Mental </a:t>
            </a:r>
            <a:r>
              <a:rPr lang="en-US" dirty="0"/>
              <a:t>Health &amp; Doctors Health SA</a:t>
            </a:r>
          </a:p>
          <a:p>
            <a:pPr lvl="1"/>
            <a:r>
              <a:rPr lang="en-AU" dirty="0"/>
              <a:t>Benson J, Sexton R, Gibson C, </a:t>
            </a:r>
            <a:r>
              <a:rPr lang="en-AU" dirty="0" err="1"/>
              <a:t>Lionis</a:t>
            </a:r>
            <a:r>
              <a:rPr lang="en-AU" dirty="0"/>
              <a:t> C, </a:t>
            </a:r>
            <a:r>
              <a:rPr lang="en-AU" dirty="0" err="1"/>
              <a:t>Ferriera</a:t>
            </a:r>
            <a:r>
              <a:rPr lang="en-AU" dirty="0"/>
              <a:t> </a:t>
            </a:r>
            <a:r>
              <a:rPr lang="en-AU" dirty="0" err="1"/>
              <a:t>Velosa</a:t>
            </a:r>
            <a:r>
              <a:rPr lang="en-AU" dirty="0"/>
              <a:t> Gomes J, </a:t>
            </a:r>
            <a:r>
              <a:rPr lang="en-AU" dirty="0" err="1"/>
              <a:t>Bakola</a:t>
            </a:r>
            <a:r>
              <a:rPr lang="en-AU" dirty="0"/>
              <a:t> M, Al-</a:t>
            </a:r>
            <a:r>
              <a:rPr lang="en-AU" dirty="0" err="1"/>
              <a:t>Khathami</a:t>
            </a:r>
            <a:r>
              <a:rPr lang="en-AU" dirty="0"/>
              <a:t> A, Nazeer S, </a:t>
            </a:r>
            <a:r>
              <a:rPr lang="en-AU" dirty="0" err="1"/>
              <a:t>Igoumenaki</a:t>
            </a:r>
            <a:r>
              <a:rPr lang="en-AU" dirty="0"/>
              <a:t> A, </a:t>
            </a:r>
            <a:r>
              <a:rPr lang="en-AU" dirty="0" err="1"/>
              <a:t>Usta</a:t>
            </a:r>
            <a:r>
              <a:rPr lang="en-AU" dirty="0"/>
              <a:t> J, </a:t>
            </a:r>
            <a:r>
              <a:rPr lang="en-AU" dirty="0" err="1"/>
              <a:t>Arroll</a:t>
            </a:r>
            <a:r>
              <a:rPr lang="en-AU" dirty="0"/>
              <a:t> B, van </a:t>
            </a:r>
            <a:r>
              <a:rPr lang="en-AU" dirty="0" err="1"/>
              <a:t>Weel</a:t>
            </a:r>
            <a:r>
              <a:rPr lang="en-AU" dirty="0"/>
              <a:t>-Baumgarten E, Allen C, </a:t>
            </a:r>
            <a:r>
              <a:rPr lang="en-AU" dirty="0" err="1"/>
              <a:t>Dowrick</a:t>
            </a:r>
            <a:r>
              <a:rPr lang="en-AU" dirty="0"/>
              <a:t> C</a:t>
            </a:r>
          </a:p>
          <a:p>
            <a:endParaRPr lang="en-US" dirty="0"/>
          </a:p>
          <a:p>
            <a:endParaRPr lang="en-US" dirty="0"/>
          </a:p>
        </p:txBody>
      </p:sp>
      <p:pic>
        <p:nvPicPr>
          <p:cNvPr id="4" name="Picture 3">
            <a:extLst>
              <a:ext uri="{FF2B5EF4-FFF2-40B4-BE49-F238E27FC236}">
                <a16:creationId xmlns:a16="http://schemas.microsoft.com/office/drawing/2014/main" xmlns="" id="{22BDAC95-6EDE-F541-8FAC-B7F7452DFE4C}"/>
              </a:ext>
            </a:extLst>
          </p:cNvPr>
          <p:cNvPicPr/>
          <p:nvPr/>
        </p:nvPicPr>
        <p:blipFill>
          <a:blip r:embed="rId4" cstate="email"/>
          <a:stretch>
            <a:fillRect/>
          </a:stretch>
        </p:blipFill>
        <p:spPr>
          <a:xfrm>
            <a:off x="1540389" y="198120"/>
            <a:ext cx="2717800" cy="1905000"/>
          </a:xfrm>
          <a:prstGeom prst="rect">
            <a:avLst/>
          </a:prstGeom>
        </p:spPr>
      </p:pic>
    </p:spTree>
    <p:extLst>
      <p:ext uri="{BB962C8B-B14F-4D97-AF65-F5344CB8AC3E}">
        <p14:creationId xmlns:p14="http://schemas.microsoft.com/office/powerpoint/2010/main" xmlns="" val="395163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703512" y="1556793"/>
            <a:ext cx="8496944" cy="4525963"/>
          </a:xfrm>
        </p:spPr>
        <p:txBody>
          <a:bodyPr>
            <a:normAutofit fontScale="92500" lnSpcReduction="10000"/>
          </a:bodyPr>
          <a:lstStyle/>
          <a:p>
            <a:r>
              <a:rPr lang="ca-ES" dirty="0"/>
              <a:t>Insurance company </a:t>
            </a:r>
            <a:r>
              <a:rPr lang="ca-ES" dirty="0" err="1"/>
              <a:t>send</a:t>
            </a:r>
            <a:r>
              <a:rPr lang="ca-ES" dirty="0"/>
              <a:t> Isabel home for </a:t>
            </a:r>
            <a:r>
              <a:rPr lang="ca-ES" dirty="0" err="1"/>
              <a:t>teleworking</a:t>
            </a:r>
            <a:r>
              <a:rPr lang="ca-ES" dirty="0"/>
              <a:t> </a:t>
            </a:r>
          </a:p>
          <a:p>
            <a:r>
              <a:rPr lang="ca-ES" dirty="0"/>
              <a:t>Mother’s caregiver stops coming home for quarantine .</a:t>
            </a:r>
          </a:p>
          <a:p>
            <a:r>
              <a:rPr lang="ca-ES" dirty="0"/>
              <a:t>Isabel </a:t>
            </a:r>
            <a:r>
              <a:rPr lang="ca-ES" dirty="0" err="1"/>
              <a:t>had</a:t>
            </a:r>
            <a:r>
              <a:rPr lang="ca-ES" dirty="0"/>
              <a:t> to </a:t>
            </a:r>
            <a:r>
              <a:rPr lang="ca-ES" dirty="0" err="1"/>
              <a:t>work</a:t>
            </a:r>
            <a:r>
              <a:rPr lang="ca-ES" dirty="0"/>
              <a:t> </a:t>
            </a:r>
            <a:r>
              <a:rPr lang="ca-ES" dirty="0" err="1"/>
              <a:t>and</a:t>
            </a:r>
            <a:r>
              <a:rPr lang="ca-ES" dirty="0"/>
              <a:t> </a:t>
            </a:r>
            <a:r>
              <a:rPr lang="ca-ES" dirty="0" err="1"/>
              <a:t>look</a:t>
            </a:r>
            <a:r>
              <a:rPr lang="ca-ES" dirty="0"/>
              <a:t> </a:t>
            </a:r>
            <a:r>
              <a:rPr lang="ca-ES" dirty="0" err="1"/>
              <a:t>after</a:t>
            </a:r>
            <a:r>
              <a:rPr lang="ca-ES" dirty="0"/>
              <a:t> </a:t>
            </a:r>
            <a:r>
              <a:rPr lang="ca-ES" dirty="0" err="1"/>
              <a:t>her</a:t>
            </a:r>
            <a:r>
              <a:rPr lang="ca-ES" dirty="0"/>
              <a:t> </a:t>
            </a:r>
            <a:r>
              <a:rPr lang="ca-ES" dirty="0" err="1"/>
              <a:t>mother</a:t>
            </a:r>
            <a:r>
              <a:rPr lang="ca-ES" dirty="0"/>
              <a:t> .</a:t>
            </a:r>
          </a:p>
          <a:p>
            <a:r>
              <a:rPr lang="ca-ES" dirty="0"/>
              <a:t>Phoned me in practice after 3 weeks or so:</a:t>
            </a:r>
          </a:p>
          <a:p>
            <a:r>
              <a:rPr lang="ca-ES" dirty="0"/>
              <a:t>“ I can’t cope (in tears...) ... </a:t>
            </a:r>
          </a:p>
          <a:p>
            <a:r>
              <a:rPr lang="ca-ES" dirty="0" err="1"/>
              <a:t>Felt</a:t>
            </a:r>
            <a:r>
              <a:rPr lang="ca-ES" dirty="0"/>
              <a:t> </a:t>
            </a:r>
            <a:r>
              <a:rPr lang="ca-ES" dirty="0" err="1"/>
              <a:t>guilty</a:t>
            </a:r>
            <a:r>
              <a:rPr lang="ca-ES" dirty="0"/>
              <a:t> </a:t>
            </a:r>
            <a:r>
              <a:rPr lang="ca-ES" dirty="0" err="1"/>
              <a:t>and</a:t>
            </a:r>
            <a:r>
              <a:rPr lang="ca-ES" dirty="0"/>
              <a:t> </a:t>
            </a:r>
            <a:r>
              <a:rPr lang="ca-ES" dirty="0" err="1"/>
              <a:t>couldn’t</a:t>
            </a:r>
            <a:r>
              <a:rPr lang="ca-ES" dirty="0"/>
              <a:t> </a:t>
            </a:r>
            <a:r>
              <a:rPr lang="ca-ES" dirty="0" err="1"/>
              <a:t>sleep</a:t>
            </a:r>
            <a:r>
              <a:rPr lang="ca-ES" dirty="0"/>
              <a:t> . </a:t>
            </a:r>
          </a:p>
          <a:p>
            <a:r>
              <a:rPr lang="ca-ES" dirty="0"/>
              <a:t>I sent </a:t>
            </a:r>
            <a:r>
              <a:rPr lang="ca-ES" dirty="0" err="1"/>
              <a:t>her</a:t>
            </a:r>
            <a:r>
              <a:rPr lang="ca-ES" dirty="0"/>
              <a:t> a </a:t>
            </a:r>
            <a:r>
              <a:rPr lang="ca-ES" dirty="0" err="1"/>
              <a:t>sick</a:t>
            </a:r>
            <a:r>
              <a:rPr lang="ca-ES" dirty="0"/>
              <a:t> </a:t>
            </a:r>
            <a:r>
              <a:rPr lang="ca-ES" dirty="0" err="1"/>
              <a:t>leave</a:t>
            </a:r>
            <a:r>
              <a:rPr lang="ca-ES" dirty="0"/>
              <a:t> </a:t>
            </a:r>
            <a:r>
              <a:rPr lang="ca-ES" dirty="0" err="1"/>
              <a:t>form</a:t>
            </a:r>
            <a:r>
              <a:rPr lang="ca-ES" dirty="0"/>
              <a:t> </a:t>
            </a:r>
            <a:r>
              <a:rPr lang="ca-ES" dirty="0" err="1"/>
              <a:t>and</a:t>
            </a:r>
            <a:r>
              <a:rPr lang="ca-ES" dirty="0"/>
              <a:t> </a:t>
            </a:r>
            <a:r>
              <a:rPr lang="ca-ES" dirty="0" err="1"/>
              <a:t>provide</a:t>
            </a:r>
            <a:r>
              <a:rPr lang="ca-ES" dirty="0"/>
              <a:t> </a:t>
            </a:r>
            <a:r>
              <a:rPr lang="ca-ES" dirty="0" err="1"/>
              <a:t>her</a:t>
            </a:r>
            <a:r>
              <a:rPr lang="ca-ES" dirty="0"/>
              <a:t> </a:t>
            </a:r>
            <a:r>
              <a:rPr lang="ca-ES" dirty="0" err="1"/>
              <a:t>with</a:t>
            </a:r>
            <a:r>
              <a:rPr lang="ca-ES" dirty="0"/>
              <a:t>  </a:t>
            </a:r>
            <a:r>
              <a:rPr lang="ca-ES" dirty="0" err="1"/>
              <a:t>emotional</a:t>
            </a:r>
            <a:r>
              <a:rPr lang="ca-ES" dirty="0"/>
              <a:t> </a:t>
            </a:r>
            <a:r>
              <a:rPr lang="ca-ES" dirty="0" err="1"/>
              <a:t>support</a:t>
            </a:r>
            <a:r>
              <a:rPr lang="ca-ES" dirty="0"/>
              <a:t> </a:t>
            </a:r>
            <a:r>
              <a:rPr lang="ca-ES" dirty="0" err="1"/>
              <a:t>and</a:t>
            </a:r>
            <a:r>
              <a:rPr lang="ca-ES" dirty="0"/>
              <a:t> </a:t>
            </a:r>
            <a:r>
              <a:rPr lang="ca-ES" dirty="0" err="1"/>
              <a:t>stress</a:t>
            </a:r>
            <a:r>
              <a:rPr lang="ca-ES" dirty="0"/>
              <a:t> </a:t>
            </a:r>
            <a:r>
              <a:rPr lang="ca-ES" dirty="0" err="1"/>
              <a:t>copying</a:t>
            </a:r>
            <a:r>
              <a:rPr lang="ca-ES" dirty="0"/>
              <a:t> </a:t>
            </a:r>
            <a:r>
              <a:rPr lang="ca-ES" dirty="0" err="1"/>
              <a:t>techniques</a:t>
            </a:r>
            <a:r>
              <a:rPr lang="ca-ES" dirty="0"/>
              <a:t>.</a:t>
            </a:r>
          </a:p>
          <a:p>
            <a:r>
              <a:rPr lang="ca-ES" dirty="0" err="1"/>
              <a:t>Better</a:t>
            </a:r>
            <a:r>
              <a:rPr lang="ca-ES" dirty="0"/>
              <a:t> </a:t>
            </a:r>
            <a:r>
              <a:rPr lang="ca-ES" dirty="0" err="1"/>
              <a:t>after</a:t>
            </a:r>
            <a:r>
              <a:rPr lang="ca-ES" dirty="0"/>
              <a:t> </a:t>
            </a:r>
            <a:r>
              <a:rPr lang="ca-ES" dirty="0" err="1"/>
              <a:t>few</a:t>
            </a:r>
            <a:r>
              <a:rPr lang="ca-ES" dirty="0"/>
              <a:t> </a:t>
            </a:r>
            <a:r>
              <a:rPr lang="ca-ES" dirty="0" err="1"/>
              <a:t>weeks</a:t>
            </a:r>
            <a:r>
              <a:rPr lang="ca-ES" dirty="0"/>
              <a:t> of </a:t>
            </a:r>
            <a:r>
              <a:rPr lang="ca-ES" dirty="0" err="1"/>
              <a:t>follow</a:t>
            </a:r>
            <a:r>
              <a:rPr lang="ca-ES" dirty="0"/>
              <a:t>-up.</a:t>
            </a:r>
          </a:p>
        </p:txBody>
      </p:sp>
      <p:sp>
        <p:nvSpPr>
          <p:cNvPr id="2" name="Títol 1"/>
          <p:cNvSpPr>
            <a:spLocks noGrp="1"/>
          </p:cNvSpPr>
          <p:nvPr>
            <p:ph type="title"/>
          </p:nvPr>
        </p:nvSpPr>
        <p:spPr>
          <a:xfrm>
            <a:off x="1631504" y="332656"/>
            <a:ext cx="8229600" cy="1143000"/>
          </a:xfrm>
        </p:spPr>
        <p:txBody>
          <a:bodyPr/>
          <a:lstStyle/>
          <a:p>
            <a:r>
              <a:rPr lang="ca-ES" dirty="0">
                <a:solidFill>
                  <a:srgbClr val="C00000"/>
                </a:solidFill>
              </a:rPr>
              <a:t>Isabel </a:t>
            </a:r>
            <a:r>
              <a:rPr lang="ca-ES" dirty="0" err="1">
                <a:solidFill>
                  <a:srgbClr val="C00000"/>
                </a:solidFill>
              </a:rPr>
              <a:t>and</a:t>
            </a:r>
            <a:r>
              <a:rPr lang="ca-ES" dirty="0">
                <a:solidFill>
                  <a:srgbClr val="C00000"/>
                </a:solidFill>
              </a:rPr>
              <a:t> </a:t>
            </a:r>
            <a:r>
              <a:rPr lang="ca-ES" dirty="0" err="1">
                <a:solidFill>
                  <a:srgbClr val="C00000"/>
                </a:solidFill>
              </a:rPr>
              <a:t>pandemic</a:t>
            </a:r>
            <a:endParaRPr lang="ca-ES" dirty="0">
              <a:solidFill>
                <a:srgbClr val="C00000"/>
              </a:solidFill>
            </a:endParaRPr>
          </a:p>
        </p:txBody>
      </p:sp>
      <p:pic>
        <p:nvPicPr>
          <p:cNvPr id="7170" name="Picture 2" descr="Women aged 45-54 suffer more stress and depression than all other age  groups - HRreview"/>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688288" y="116632"/>
            <a:ext cx="1905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262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524000" y="1844825"/>
            <a:ext cx="8229600" cy="4525963"/>
          </a:xfrm>
        </p:spPr>
        <p:txBody>
          <a:bodyPr>
            <a:normAutofit/>
          </a:bodyPr>
          <a:lstStyle/>
          <a:p>
            <a:r>
              <a:rPr lang="ca-ES" sz="2400" dirty="0" err="1"/>
              <a:t>Divorced</a:t>
            </a:r>
            <a:r>
              <a:rPr lang="ca-ES" sz="2400" dirty="0"/>
              <a:t> </a:t>
            </a:r>
            <a:r>
              <a:rPr lang="ca-ES" sz="2400" dirty="0" err="1"/>
              <a:t>and</a:t>
            </a:r>
            <a:r>
              <a:rPr lang="ca-ES" sz="2400" dirty="0"/>
              <a:t> </a:t>
            </a:r>
            <a:r>
              <a:rPr lang="ca-ES" sz="2400" dirty="0" err="1"/>
              <a:t>married</a:t>
            </a:r>
            <a:r>
              <a:rPr lang="ca-ES" sz="2400" dirty="0"/>
              <a:t> </a:t>
            </a:r>
            <a:r>
              <a:rPr lang="ca-ES" sz="2400" dirty="0" err="1"/>
              <a:t>again</a:t>
            </a:r>
            <a:r>
              <a:rPr lang="ca-ES" sz="2400" dirty="0"/>
              <a:t>. </a:t>
            </a:r>
            <a:r>
              <a:rPr lang="ca-ES" sz="2400" dirty="0" err="1"/>
              <a:t>Lives</a:t>
            </a:r>
            <a:r>
              <a:rPr lang="ca-ES" sz="2400" dirty="0"/>
              <a:t> </a:t>
            </a:r>
            <a:r>
              <a:rPr lang="ca-ES" sz="2400" dirty="0" err="1"/>
              <a:t>with</a:t>
            </a:r>
            <a:r>
              <a:rPr lang="ca-ES" sz="2400" dirty="0"/>
              <a:t> </a:t>
            </a:r>
            <a:r>
              <a:rPr lang="ca-ES" sz="2400" dirty="0" err="1"/>
              <a:t>second</a:t>
            </a:r>
            <a:r>
              <a:rPr lang="ca-ES" sz="2400" dirty="0"/>
              <a:t> </a:t>
            </a:r>
            <a:r>
              <a:rPr lang="ca-ES" sz="2400" dirty="0" err="1"/>
              <a:t>wife</a:t>
            </a:r>
            <a:r>
              <a:rPr lang="ca-ES" sz="2400" dirty="0"/>
              <a:t> </a:t>
            </a:r>
            <a:r>
              <a:rPr lang="ca-ES" sz="2400" dirty="0" err="1"/>
              <a:t>and</a:t>
            </a:r>
            <a:r>
              <a:rPr lang="ca-ES" sz="2400" dirty="0"/>
              <a:t> </a:t>
            </a:r>
            <a:r>
              <a:rPr lang="ca-ES" sz="2400" dirty="0" err="1"/>
              <a:t>her</a:t>
            </a:r>
            <a:r>
              <a:rPr lang="ca-ES" sz="2400" dirty="0"/>
              <a:t> 2 sons.</a:t>
            </a:r>
          </a:p>
          <a:p>
            <a:r>
              <a:rPr lang="ca-ES" sz="2400" dirty="0" err="1"/>
              <a:t>Moved</a:t>
            </a:r>
            <a:r>
              <a:rPr lang="ca-ES" sz="2400" dirty="0"/>
              <a:t> to Barcelona 2 </a:t>
            </a:r>
            <a:r>
              <a:rPr lang="ca-ES" sz="2400" dirty="0" err="1"/>
              <a:t>years</a:t>
            </a:r>
            <a:r>
              <a:rPr lang="ca-ES" sz="2400" dirty="0"/>
              <a:t> </a:t>
            </a:r>
            <a:r>
              <a:rPr lang="ca-ES" sz="2400" dirty="0" err="1"/>
              <a:t>ago</a:t>
            </a:r>
            <a:r>
              <a:rPr lang="ca-ES" sz="2400" dirty="0"/>
              <a:t> </a:t>
            </a:r>
            <a:r>
              <a:rPr lang="ca-ES" sz="2400" dirty="0" err="1"/>
              <a:t>from</a:t>
            </a:r>
            <a:r>
              <a:rPr lang="ca-ES" sz="2400" dirty="0"/>
              <a:t> </a:t>
            </a:r>
            <a:r>
              <a:rPr lang="ca-ES" sz="2400" dirty="0" err="1"/>
              <a:t>another</a:t>
            </a:r>
            <a:r>
              <a:rPr lang="ca-ES" sz="2400" dirty="0"/>
              <a:t> country. </a:t>
            </a:r>
            <a:r>
              <a:rPr lang="ca-ES" sz="2400" dirty="0" err="1"/>
              <a:t>His</a:t>
            </a:r>
            <a:r>
              <a:rPr lang="ca-ES" sz="2400" dirty="0"/>
              <a:t> </a:t>
            </a:r>
            <a:r>
              <a:rPr lang="ca-ES" sz="2400" dirty="0" err="1"/>
              <a:t>only</a:t>
            </a:r>
            <a:r>
              <a:rPr lang="ca-ES" sz="2400" dirty="0"/>
              <a:t> son </a:t>
            </a:r>
            <a:r>
              <a:rPr lang="ca-ES" sz="2400" dirty="0" err="1"/>
              <a:t>remained</a:t>
            </a:r>
            <a:r>
              <a:rPr lang="ca-ES" sz="2400" dirty="0"/>
              <a:t> </a:t>
            </a:r>
            <a:r>
              <a:rPr lang="ca-ES" sz="2400" dirty="0" err="1"/>
              <a:t>there</a:t>
            </a:r>
            <a:r>
              <a:rPr lang="ca-ES" sz="2400" dirty="0"/>
              <a:t>.</a:t>
            </a:r>
          </a:p>
          <a:p>
            <a:r>
              <a:rPr lang="ca-ES" sz="2400" dirty="0" err="1"/>
              <a:t>Lawyer</a:t>
            </a:r>
            <a:r>
              <a:rPr lang="ca-ES" sz="2400" dirty="0"/>
              <a:t> </a:t>
            </a:r>
            <a:r>
              <a:rPr lang="ca-ES" sz="2400" dirty="0" err="1"/>
              <a:t>working</a:t>
            </a:r>
            <a:r>
              <a:rPr lang="ca-ES" sz="2400" dirty="0"/>
              <a:t> in a </a:t>
            </a:r>
            <a:r>
              <a:rPr lang="ca-ES" sz="2400" dirty="0" err="1"/>
              <a:t>law</a:t>
            </a:r>
            <a:r>
              <a:rPr lang="ca-ES" sz="2400" dirty="0"/>
              <a:t> </a:t>
            </a:r>
            <a:r>
              <a:rPr lang="ca-ES" sz="2400" dirty="0" err="1"/>
              <a:t>firm</a:t>
            </a:r>
            <a:r>
              <a:rPr lang="ca-ES" sz="2400" dirty="0"/>
              <a:t>.</a:t>
            </a:r>
          </a:p>
          <a:p>
            <a:r>
              <a:rPr lang="ca-ES" sz="2400" dirty="0"/>
              <a:t>Anxiety in the past when got divorced but stable now. Remembered  having had phobic symptoms that made it difficult for him to leave home. </a:t>
            </a:r>
          </a:p>
          <a:p>
            <a:endParaRPr lang="ca-ES" dirty="0"/>
          </a:p>
        </p:txBody>
      </p:sp>
      <p:sp>
        <p:nvSpPr>
          <p:cNvPr id="2" name="Títol 1"/>
          <p:cNvSpPr>
            <a:spLocks noGrp="1"/>
          </p:cNvSpPr>
          <p:nvPr>
            <p:ph type="title"/>
          </p:nvPr>
        </p:nvSpPr>
        <p:spPr>
          <a:xfrm>
            <a:off x="1831975" y="189952"/>
            <a:ext cx="8229600" cy="1143000"/>
          </a:xfrm>
        </p:spPr>
        <p:txBody>
          <a:bodyPr/>
          <a:lstStyle/>
          <a:p>
            <a:r>
              <a:rPr lang="ca-ES" dirty="0">
                <a:solidFill>
                  <a:srgbClr val="C00000"/>
                </a:solidFill>
              </a:rPr>
              <a:t>Fran 52 </a:t>
            </a:r>
            <a:r>
              <a:rPr lang="ca-ES" dirty="0" err="1">
                <a:solidFill>
                  <a:srgbClr val="C00000"/>
                </a:solidFill>
              </a:rPr>
              <a:t>years</a:t>
            </a:r>
            <a:r>
              <a:rPr lang="ca-ES" dirty="0">
                <a:solidFill>
                  <a:srgbClr val="C00000"/>
                </a:solidFill>
              </a:rPr>
              <a:t> </a:t>
            </a:r>
            <a:r>
              <a:rPr lang="ca-ES" dirty="0" err="1">
                <a:solidFill>
                  <a:srgbClr val="C00000"/>
                </a:solidFill>
              </a:rPr>
              <a:t>old</a:t>
            </a:r>
            <a:r>
              <a:rPr lang="ca-ES" dirty="0">
                <a:solidFill>
                  <a:srgbClr val="C00000"/>
                </a:solidFill>
              </a:rPr>
              <a:t> </a:t>
            </a:r>
          </a:p>
        </p:txBody>
      </p:sp>
      <p:sp>
        <p:nvSpPr>
          <p:cNvPr id="5" name="AutoShape 2" descr="11 Signs and Symptoms of Anxiety Disorde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solidFill>
                <a:prstClr val="black"/>
              </a:solidFill>
              <a:latin typeface="Lucida Sans Unicode"/>
            </a:endParaRPr>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464153" y="187721"/>
            <a:ext cx="2962275" cy="1543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787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991544" y="1730772"/>
            <a:ext cx="8229600" cy="4525963"/>
          </a:xfrm>
        </p:spPr>
        <p:txBody>
          <a:bodyPr>
            <a:normAutofit/>
          </a:bodyPr>
          <a:lstStyle/>
          <a:p>
            <a:r>
              <a:rPr lang="ca-ES" sz="2400" dirty="0" err="1"/>
              <a:t>When</a:t>
            </a:r>
            <a:r>
              <a:rPr lang="ca-ES" sz="2400" dirty="0"/>
              <a:t> </a:t>
            </a:r>
            <a:r>
              <a:rPr lang="ca-ES" sz="2400" dirty="0" err="1"/>
              <a:t>pandemic</a:t>
            </a:r>
            <a:r>
              <a:rPr lang="ca-ES" sz="2400" dirty="0"/>
              <a:t> </a:t>
            </a:r>
            <a:r>
              <a:rPr lang="ca-ES" sz="2400" dirty="0" err="1"/>
              <a:t>started</a:t>
            </a:r>
            <a:r>
              <a:rPr lang="ca-ES" sz="2400" dirty="0"/>
              <a:t> he </a:t>
            </a:r>
            <a:r>
              <a:rPr lang="ca-ES" sz="2400" dirty="0" err="1"/>
              <a:t>was</a:t>
            </a:r>
            <a:r>
              <a:rPr lang="ca-ES" sz="2400" dirty="0"/>
              <a:t> sent home for </a:t>
            </a:r>
            <a:r>
              <a:rPr lang="ca-ES" sz="2400" dirty="0" err="1"/>
              <a:t>teleworking</a:t>
            </a:r>
            <a:r>
              <a:rPr lang="ca-ES" sz="2400" dirty="0"/>
              <a:t>.</a:t>
            </a:r>
          </a:p>
          <a:p>
            <a:r>
              <a:rPr lang="ca-ES" sz="2400" dirty="0"/>
              <a:t>At first started having fear, afterwards real panic of being infected. Impossible to think about going out.</a:t>
            </a:r>
          </a:p>
          <a:p>
            <a:r>
              <a:rPr lang="ca-ES" sz="2400" dirty="0" err="1"/>
              <a:t>When</a:t>
            </a:r>
            <a:r>
              <a:rPr lang="ca-ES" sz="2400" dirty="0"/>
              <a:t> </a:t>
            </a:r>
            <a:r>
              <a:rPr lang="ca-ES" sz="2400" dirty="0" err="1"/>
              <a:t>firm</a:t>
            </a:r>
            <a:r>
              <a:rPr lang="ca-ES" sz="2400" dirty="0"/>
              <a:t> </a:t>
            </a:r>
            <a:r>
              <a:rPr lang="ca-ES" sz="2400" dirty="0" err="1"/>
              <a:t>asked</a:t>
            </a:r>
            <a:r>
              <a:rPr lang="ca-ES" sz="2400" dirty="0"/>
              <a:t> </a:t>
            </a:r>
            <a:r>
              <a:rPr lang="ca-ES" sz="2400" dirty="0" err="1"/>
              <a:t>him</a:t>
            </a:r>
            <a:r>
              <a:rPr lang="ca-ES" sz="2400" dirty="0"/>
              <a:t> to </a:t>
            </a:r>
            <a:r>
              <a:rPr lang="ca-ES" sz="2400" dirty="0" err="1"/>
              <a:t>come</a:t>
            </a:r>
            <a:r>
              <a:rPr lang="ca-ES" sz="2400" dirty="0"/>
              <a:t> </a:t>
            </a:r>
            <a:r>
              <a:rPr lang="ca-ES" sz="2400" dirty="0" err="1"/>
              <a:t>back</a:t>
            </a:r>
            <a:r>
              <a:rPr lang="ca-ES" sz="2400" dirty="0"/>
              <a:t> to </a:t>
            </a:r>
            <a:r>
              <a:rPr lang="ca-ES" sz="2400" dirty="0" err="1"/>
              <a:t>work</a:t>
            </a:r>
            <a:r>
              <a:rPr lang="ca-ES" sz="2400" dirty="0"/>
              <a:t> he </a:t>
            </a:r>
            <a:r>
              <a:rPr lang="ca-ES" sz="2400" dirty="0" err="1"/>
              <a:t>coudn’t</a:t>
            </a:r>
            <a:r>
              <a:rPr lang="ca-ES" sz="2400" dirty="0"/>
              <a:t>. Need for sick leave</a:t>
            </a:r>
          </a:p>
          <a:p>
            <a:r>
              <a:rPr lang="ca-ES" sz="2400" dirty="0" err="1"/>
              <a:t>Explain</a:t>
            </a:r>
            <a:r>
              <a:rPr lang="ca-ES" sz="2400" dirty="0"/>
              <a:t> </a:t>
            </a:r>
            <a:r>
              <a:rPr lang="ca-ES" sz="2400" b="1" dirty="0" err="1"/>
              <a:t>panic</a:t>
            </a:r>
            <a:r>
              <a:rPr lang="ca-ES" sz="2400" b="1" dirty="0"/>
              <a:t> </a:t>
            </a:r>
            <a:r>
              <a:rPr lang="ca-ES" sz="2400" b="1" dirty="0" err="1"/>
              <a:t>attack</a:t>
            </a:r>
            <a:r>
              <a:rPr lang="ca-ES" sz="2400" b="1" dirty="0"/>
              <a:t> </a:t>
            </a:r>
            <a:r>
              <a:rPr lang="ca-ES" sz="2400" dirty="0" err="1"/>
              <a:t>several</a:t>
            </a:r>
            <a:r>
              <a:rPr lang="ca-ES" sz="2400" dirty="0"/>
              <a:t> </a:t>
            </a:r>
            <a:r>
              <a:rPr lang="ca-ES" sz="2400" dirty="0" err="1"/>
              <a:t>times</a:t>
            </a:r>
            <a:r>
              <a:rPr lang="ca-ES" sz="2400" dirty="0"/>
              <a:t> (</a:t>
            </a:r>
            <a:r>
              <a:rPr lang="ca-ES" sz="2400" dirty="0" err="1"/>
              <a:t>short</a:t>
            </a:r>
            <a:r>
              <a:rPr lang="ca-ES" sz="2400" dirty="0"/>
              <a:t> of </a:t>
            </a:r>
            <a:r>
              <a:rPr lang="ca-ES" sz="2400" dirty="0" err="1"/>
              <a:t>breath</a:t>
            </a:r>
            <a:r>
              <a:rPr lang="ca-ES" sz="2400" dirty="0"/>
              <a:t> </a:t>
            </a:r>
            <a:r>
              <a:rPr lang="ca-ES" sz="2400" dirty="0" err="1"/>
              <a:t>and</a:t>
            </a:r>
            <a:r>
              <a:rPr lang="ca-ES" sz="2400" dirty="0"/>
              <a:t> </a:t>
            </a:r>
            <a:r>
              <a:rPr lang="ca-ES" sz="2400" dirty="0" err="1"/>
              <a:t>sleeping</a:t>
            </a:r>
            <a:r>
              <a:rPr lang="ca-ES" sz="2400" dirty="0"/>
              <a:t> </a:t>
            </a:r>
            <a:r>
              <a:rPr lang="ca-ES" sz="2400" dirty="0" err="1"/>
              <a:t>difficulties</a:t>
            </a:r>
            <a:r>
              <a:rPr lang="ca-ES" sz="2400" dirty="0"/>
              <a:t>)</a:t>
            </a:r>
          </a:p>
          <a:p>
            <a:r>
              <a:rPr lang="ca-ES" sz="2400" dirty="0"/>
              <a:t>Put </a:t>
            </a:r>
            <a:r>
              <a:rPr lang="ca-ES" sz="2400" dirty="0" err="1"/>
              <a:t>him</a:t>
            </a:r>
            <a:r>
              <a:rPr lang="ca-ES" sz="2400" dirty="0"/>
              <a:t> on SSRI </a:t>
            </a:r>
            <a:r>
              <a:rPr lang="ca-ES" sz="2400" dirty="0" err="1"/>
              <a:t>and</a:t>
            </a:r>
            <a:r>
              <a:rPr lang="ca-ES" sz="2400" dirty="0"/>
              <a:t> </a:t>
            </a:r>
            <a:r>
              <a:rPr lang="ca-ES" sz="2400" dirty="0" err="1"/>
              <a:t>follow</a:t>
            </a:r>
            <a:r>
              <a:rPr lang="ca-ES" sz="2400" dirty="0"/>
              <a:t>-up </a:t>
            </a:r>
            <a:r>
              <a:rPr lang="ca-ES" sz="2400" dirty="0" err="1"/>
              <a:t>visits</a:t>
            </a:r>
            <a:r>
              <a:rPr lang="ca-ES" sz="2400" dirty="0"/>
              <a:t> (</a:t>
            </a:r>
            <a:r>
              <a:rPr lang="ca-ES" sz="2400" dirty="0" err="1"/>
              <a:t>last</a:t>
            </a:r>
            <a:r>
              <a:rPr lang="ca-ES" sz="2400" dirty="0"/>
              <a:t> </a:t>
            </a:r>
            <a:r>
              <a:rPr lang="ca-ES" sz="2400" dirty="0" err="1"/>
              <a:t>one</a:t>
            </a:r>
            <a:r>
              <a:rPr lang="ca-ES" sz="2400" dirty="0"/>
              <a:t> in </a:t>
            </a:r>
            <a:r>
              <a:rPr lang="ca-ES" sz="2400" dirty="0" err="1"/>
              <a:t>practice</a:t>
            </a:r>
            <a:r>
              <a:rPr lang="ca-ES" sz="2400" dirty="0"/>
              <a:t>) </a:t>
            </a:r>
          </a:p>
        </p:txBody>
      </p:sp>
      <p:sp>
        <p:nvSpPr>
          <p:cNvPr id="2" name="Títol 1"/>
          <p:cNvSpPr>
            <a:spLocks noGrp="1"/>
          </p:cNvSpPr>
          <p:nvPr>
            <p:ph type="title"/>
          </p:nvPr>
        </p:nvSpPr>
        <p:spPr>
          <a:xfrm>
            <a:off x="1703512" y="260648"/>
            <a:ext cx="8229600" cy="1143000"/>
          </a:xfrm>
        </p:spPr>
        <p:txBody>
          <a:bodyPr/>
          <a:lstStyle/>
          <a:p>
            <a:r>
              <a:rPr lang="ca-ES" dirty="0">
                <a:solidFill>
                  <a:srgbClr val="C00000"/>
                </a:solidFill>
              </a:rPr>
              <a:t>Fran </a:t>
            </a:r>
            <a:r>
              <a:rPr lang="ca-ES" dirty="0" err="1">
                <a:solidFill>
                  <a:srgbClr val="C00000"/>
                </a:solidFill>
              </a:rPr>
              <a:t>and</a:t>
            </a:r>
            <a:r>
              <a:rPr lang="ca-ES" dirty="0">
                <a:solidFill>
                  <a:srgbClr val="C00000"/>
                </a:solidFill>
              </a:rPr>
              <a:t> </a:t>
            </a:r>
            <a:r>
              <a:rPr lang="ca-ES" dirty="0" err="1">
                <a:solidFill>
                  <a:srgbClr val="C00000"/>
                </a:solidFill>
              </a:rPr>
              <a:t>pandemic</a:t>
            </a:r>
            <a:endParaRPr lang="ca-ES" dirty="0">
              <a:solidFill>
                <a:srgbClr val="C00000"/>
              </a:solidFill>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464153" y="187721"/>
            <a:ext cx="2962275" cy="1543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40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631504" y="1628801"/>
            <a:ext cx="8229600" cy="4525963"/>
          </a:xfrm>
        </p:spPr>
        <p:txBody>
          <a:bodyPr>
            <a:normAutofit fontScale="92500" lnSpcReduction="10000"/>
          </a:bodyPr>
          <a:lstStyle/>
          <a:p>
            <a:r>
              <a:rPr lang="ca-ES" dirty="0" err="1"/>
              <a:t>Married</a:t>
            </a:r>
            <a:r>
              <a:rPr lang="ca-ES" dirty="0"/>
              <a:t> </a:t>
            </a:r>
            <a:r>
              <a:rPr lang="ca-ES" dirty="0" err="1"/>
              <a:t>and</a:t>
            </a:r>
            <a:r>
              <a:rPr lang="ca-ES" dirty="0"/>
              <a:t> </a:t>
            </a:r>
            <a:r>
              <a:rPr lang="ca-ES" dirty="0" err="1"/>
              <a:t>mother</a:t>
            </a:r>
            <a:r>
              <a:rPr lang="ca-ES" dirty="0"/>
              <a:t> of </a:t>
            </a:r>
            <a:r>
              <a:rPr lang="ca-ES" dirty="0" err="1"/>
              <a:t>one</a:t>
            </a:r>
            <a:r>
              <a:rPr lang="ca-ES" dirty="0"/>
              <a:t> </a:t>
            </a:r>
            <a:r>
              <a:rPr lang="ca-ES" dirty="0" err="1"/>
              <a:t>girl</a:t>
            </a:r>
            <a:r>
              <a:rPr lang="ca-ES" dirty="0"/>
              <a:t>.</a:t>
            </a:r>
          </a:p>
          <a:p>
            <a:r>
              <a:rPr lang="ca-ES" dirty="0"/>
              <a:t>Working in a clothing store in Barcelona.</a:t>
            </a:r>
          </a:p>
          <a:p>
            <a:r>
              <a:rPr lang="ca-ES" dirty="0" err="1"/>
              <a:t>History</a:t>
            </a:r>
            <a:r>
              <a:rPr lang="ca-ES" dirty="0"/>
              <a:t> of long </a:t>
            </a:r>
            <a:r>
              <a:rPr lang="ca-ES" dirty="0" err="1"/>
              <a:t>term</a:t>
            </a:r>
            <a:r>
              <a:rPr lang="ca-ES" dirty="0"/>
              <a:t> </a:t>
            </a:r>
            <a:r>
              <a:rPr lang="ca-ES" dirty="0" err="1"/>
              <a:t>chronic</a:t>
            </a:r>
            <a:r>
              <a:rPr lang="ca-ES" dirty="0"/>
              <a:t> </a:t>
            </a:r>
            <a:r>
              <a:rPr lang="ca-ES" dirty="0" err="1"/>
              <a:t>depression</a:t>
            </a:r>
            <a:r>
              <a:rPr lang="ca-ES" dirty="0"/>
              <a:t> </a:t>
            </a:r>
            <a:r>
              <a:rPr lang="ca-ES" dirty="0" err="1"/>
              <a:t>but</a:t>
            </a:r>
            <a:r>
              <a:rPr lang="ca-ES" dirty="0"/>
              <a:t> </a:t>
            </a:r>
            <a:r>
              <a:rPr lang="ca-ES" dirty="0" err="1"/>
              <a:t>stable</a:t>
            </a:r>
            <a:r>
              <a:rPr lang="ca-ES" dirty="0"/>
              <a:t> </a:t>
            </a:r>
            <a:r>
              <a:rPr lang="ca-ES" dirty="0" err="1"/>
              <a:t>during</a:t>
            </a:r>
            <a:r>
              <a:rPr lang="ca-ES" dirty="0"/>
              <a:t> </a:t>
            </a:r>
            <a:r>
              <a:rPr lang="ca-ES" dirty="0" err="1"/>
              <a:t>the</a:t>
            </a:r>
            <a:r>
              <a:rPr lang="ca-ES" dirty="0"/>
              <a:t> </a:t>
            </a:r>
            <a:r>
              <a:rPr lang="ca-ES" dirty="0" err="1"/>
              <a:t>last</a:t>
            </a:r>
            <a:r>
              <a:rPr lang="ca-ES" dirty="0"/>
              <a:t> 2 </a:t>
            </a:r>
            <a:r>
              <a:rPr lang="ca-ES" dirty="0" err="1"/>
              <a:t>years</a:t>
            </a:r>
            <a:r>
              <a:rPr lang="ca-ES" dirty="0"/>
              <a:t>.</a:t>
            </a:r>
          </a:p>
          <a:p>
            <a:r>
              <a:rPr lang="ca-ES" dirty="0" err="1"/>
              <a:t>Fibromyalgia</a:t>
            </a:r>
            <a:r>
              <a:rPr lang="ca-ES" dirty="0"/>
              <a:t> </a:t>
            </a:r>
            <a:r>
              <a:rPr lang="ca-ES" dirty="0" err="1"/>
              <a:t>diagnosed</a:t>
            </a:r>
            <a:r>
              <a:rPr lang="ca-ES" dirty="0"/>
              <a:t> 2 </a:t>
            </a:r>
            <a:r>
              <a:rPr lang="ca-ES" dirty="0" err="1"/>
              <a:t>years</a:t>
            </a:r>
            <a:r>
              <a:rPr lang="ca-ES" dirty="0"/>
              <a:t> </a:t>
            </a:r>
            <a:r>
              <a:rPr lang="ca-ES" dirty="0" err="1"/>
              <a:t>ago</a:t>
            </a:r>
            <a:r>
              <a:rPr lang="ca-ES" dirty="0"/>
              <a:t> .</a:t>
            </a:r>
          </a:p>
          <a:p>
            <a:r>
              <a:rPr lang="ca-ES" dirty="0"/>
              <a:t>She doesn’t want psychopharmacology as “</a:t>
            </a:r>
            <a:r>
              <a:rPr lang="ca-ES" i="1" dirty="0"/>
              <a:t>all pills make me feel bad” </a:t>
            </a:r>
          </a:p>
          <a:p>
            <a:r>
              <a:rPr lang="ca-ES" dirty="0"/>
              <a:t>She is active in yoga, mindfulness and physical exercise that help her a lot.</a:t>
            </a:r>
          </a:p>
          <a:p>
            <a:r>
              <a:rPr lang="ca-ES" dirty="0" err="1"/>
              <a:t>Usually</a:t>
            </a:r>
            <a:r>
              <a:rPr lang="ca-ES" dirty="0"/>
              <a:t> </a:t>
            </a:r>
            <a:r>
              <a:rPr lang="ca-ES" dirty="0" err="1"/>
              <a:t>follow</a:t>
            </a:r>
            <a:r>
              <a:rPr lang="ca-ES" dirty="0"/>
              <a:t>-up </a:t>
            </a:r>
            <a:r>
              <a:rPr lang="ca-ES" dirty="0" err="1"/>
              <a:t>visits</a:t>
            </a:r>
            <a:r>
              <a:rPr lang="ca-ES" dirty="0"/>
              <a:t> in </a:t>
            </a:r>
            <a:r>
              <a:rPr lang="ca-ES" dirty="0" err="1"/>
              <a:t>practice</a:t>
            </a:r>
            <a:r>
              <a:rPr lang="ca-ES" dirty="0"/>
              <a:t> for </a:t>
            </a:r>
            <a:r>
              <a:rPr lang="ca-ES" dirty="0" err="1"/>
              <a:t>providing</a:t>
            </a:r>
            <a:r>
              <a:rPr lang="ca-ES" dirty="0"/>
              <a:t> </a:t>
            </a:r>
            <a:r>
              <a:rPr lang="ca-ES" dirty="0" err="1"/>
              <a:t>emotional</a:t>
            </a:r>
            <a:r>
              <a:rPr lang="ca-ES" dirty="0"/>
              <a:t> </a:t>
            </a:r>
            <a:r>
              <a:rPr lang="ca-ES" dirty="0" err="1"/>
              <a:t>support</a:t>
            </a:r>
            <a:r>
              <a:rPr lang="ca-ES" dirty="0"/>
              <a:t>. </a:t>
            </a:r>
          </a:p>
        </p:txBody>
      </p:sp>
      <p:sp>
        <p:nvSpPr>
          <p:cNvPr id="2" name="Títol 1"/>
          <p:cNvSpPr>
            <a:spLocks noGrp="1"/>
          </p:cNvSpPr>
          <p:nvPr>
            <p:ph type="title"/>
          </p:nvPr>
        </p:nvSpPr>
        <p:spPr/>
        <p:txBody>
          <a:bodyPr/>
          <a:lstStyle/>
          <a:p>
            <a:r>
              <a:rPr lang="ca-ES" dirty="0">
                <a:solidFill>
                  <a:srgbClr val="C00000"/>
                </a:solidFill>
              </a:rPr>
              <a:t>Sofia 42 </a:t>
            </a:r>
            <a:r>
              <a:rPr lang="ca-ES" dirty="0" err="1">
                <a:solidFill>
                  <a:srgbClr val="C00000"/>
                </a:solidFill>
              </a:rPr>
              <a:t>years</a:t>
            </a:r>
            <a:r>
              <a:rPr lang="ca-ES" dirty="0">
                <a:solidFill>
                  <a:srgbClr val="C00000"/>
                </a:solidFill>
              </a:rPr>
              <a:t> </a:t>
            </a:r>
            <a:r>
              <a:rPr lang="ca-ES" dirty="0" err="1">
                <a:solidFill>
                  <a:srgbClr val="C00000"/>
                </a:solidFill>
              </a:rPr>
              <a:t>old</a:t>
            </a:r>
            <a:endParaRPr lang="ca-ES" dirty="0">
              <a:solidFill>
                <a:srgbClr val="C00000"/>
              </a:solidFill>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400256" y="301824"/>
            <a:ext cx="1788790" cy="17887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9307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planada">
  <a:themeElements>
    <a:clrScheme name="Esplanad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splanad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Esplanad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ccentBoxVTI">
  <a:themeElements>
    <a:clrScheme name="AnalogousFromLightSeedRightStep">
      <a:dk1>
        <a:srgbClr val="000000"/>
      </a:dk1>
      <a:lt1>
        <a:srgbClr val="FFFFFF"/>
      </a:lt1>
      <a:dk2>
        <a:srgbClr val="333820"/>
      </a:dk2>
      <a:lt2>
        <a:srgbClr val="E8E5E2"/>
      </a:lt2>
      <a:accent1>
        <a:srgbClr val="87A4C7"/>
      </a:accent1>
      <a:accent2>
        <a:srgbClr val="787BC1"/>
      </a:accent2>
      <a:accent3>
        <a:srgbClr val="A791CC"/>
      </a:accent3>
      <a:accent4>
        <a:srgbClr val="B278C1"/>
      </a:accent4>
      <a:accent5>
        <a:srgbClr val="CC91BF"/>
      </a:accent5>
      <a:accent6>
        <a:srgbClr val="C17893"/>
      </a:accent6>
      <a:hlink>
        <a:srgbClr val="9A7E5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3234</Words>
  <Application>Microsoft Office PowerPoint</Application>
  <PresentationFormat>Custom</PresentationFormat>
  <Paragraphs>358</Paragraphs>
  <Slides>55</Slides>
  <Notes>4</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Esplanada</vt:lpstr>
      <vt:lpstr>Wisp</vt:lpstr>
      <vt:lpstr>Office Theme</vt:lpstr>
      <vt:lpstr>AccentBoxVTI</vt:lpstr>
      <vt:lpstr>Setting the scene:  case scenarios on anxiety and depression in the pandemic</vt:lpstr>
      <vt:lpstr>Covid 19 threats that impact mental health </vt:lpstr>
      <vt:lpstr>Slide 3</vt:lpstr>
      <vt:lpstr>Covid 19 and related scenarios in practice with psychological effects</vt:lpstr>
      <vt:lpstr>Isabel 45 years old</vt:lpstr>
      <vt:lpstr>Isabel and pandemic</vt:lpstr>
      <vt:lpstr>Fran 52 years old </vt:lpstr>
      <vt:lpstr>Fran and pandemic</vt:lpstr>
      <vt:lpstr>Sofia 42 years old</vt:lpstr>
      <vt:lpstr>Sofia and pandemic</vt:lpstr>
      <vt:lpstr>Jose 82 years old</vt:lpstr>
      <vt:lpstr>Jose and the pandemic</vt:lpstr>
      <vt:lpstr>Jose and the pandemic (II)</vt:lpstr>
      <vt:lpstr>Holistic approach of Covid 10 and health impact</vt:lpstr>
      <vt:lpstr>Global Covid 19 impacts on mental health </vt:lpstr>
      <vt:lpstr>Primary Care &amp;  Mental Health in Covid</vt:lpstr>
      <vt:lpstr>Resources for coping with Covid stress</vt:lpstr>
      <vt:lpstr>Non-drug intervention (NDI) toolbox  for psychological distress: What family doctors can do in a routine consultation</vt:lpstr>
      <vt:lpstr>Mental health during COVID</vt:lpstr>
      <vt:lpstr>Slide 20</vt:lpstr>
      <vt:lpstr>NDI Toolbox for Family Doctors</vt:lpstr>
      <vt:lpstr>Slide 22</vt:lpstr>
      <vt:lpstr>Slide 23</vt:lpstr>
      <vt:lpstr>Slide 24</vt:lpstr>
      <vt:lpstr>Slide 25</vt:lpstr>
      <vt:lpstr>Slide 26</vt:lpstr>
      <vt:lpstr>Slide 27</vt:lpstr>
      <vt:lpstr>Slide 28</vt:lpstr>
      <vt:lpstr>WONCA NDI Guidance &amp; Toolkit  </vt:lpstr>
      <vt:lpstr>Slide 30</vt:lpstr>
      <vt:lpstr>Slide 31</vt:lpstr>
      <vt:lpstr> Physical Health Care of People with Severe Mental Illness1</vt:lpstr>
      <vt:lpstr>Slide 33</vt:lpstr>
      <vt:lpstr>Serious Mental Illness</vt:lpstr>
      <vt:lpstr>An imperative:  Millennium Sustainable Goal 3</vt:lpstr>
      <vt:lpstr>  Pandemic effects on mental health:3</vt:lpstr>
      <vt:lpstr> Pandemic effects on physical health: 4,5</vt:lpstr>
      <vt:lpstr>The Family Doctor and Team</vt:lpstr>
      <vt:lpstr>“Primary health care is the foundation of health and wellbeing at every stage of life.”6   </vt:lpstr>
      <vt:lpstr> “Family doctors empower the systems through training and new modes of practice”7    Remain the gatekeepers for optimum physical and psychological care.</vt:lpstr>
      <vt:lpstr>Slide 41</vt:lpstr>
      <vt:lpstr>They Came Like Swallows William Maxwell</vt:lpstr>
      <vt:lpstr>Slide 43</vt:lpstr>
      <vt:lpstr>Slide 44</vt:lpstr>
      <vt:lpstr>Building resilience to adversity</vt:lpstr>
      <vt:lpstr>The pandemic from the doctor’s perspective</vt:lpstr>
      <vt:lpstr>The problem</vt:lpstr>
      <vt:lpstr>The 5 principles of self-care </vt:lpstr>
      <vt:lpstr>Preparation</vt:lpstr>
      <vt:lpstr>Protection</vt:lpstr>
      <vt:lpstr>Professionalism</vt:lpstr>
      <vt:lpstr>Promote hope, self-efficacy &amp; care for others</vt:lpstr>
      <vt:lpstr>Pathway of care</vt:lpstr>
      <vt:lpstr>Conclusion</vt:lpstr>
      <vt:lpstr>Resources and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scene:  case scenarios on anxiety and depression in the pandemic</dc:title>
  <dc:creator>Lawrence, Daniel</dc:creator>
  <cp:lastModifiedBy>Karen Flegg</cp:lastModifiedBy>
  <cp:revision>6</cp:revision>
  <dcterms:created xsi:type="dcterms:W3CDTF">2020-10-21T11:14:03Z</dcterms:created>
  <dcterms:modified xsi:type="dcterms:W3CDTF">2020-11-28T04:26:31Z</dcterms:modified>
</cp:coreProperties>
</file>